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68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16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393B8B-D7A5-49E0-BCBB-4929AEA44488}" type="datetimeFigureOut">
              <a:rPr lang="en-US" smtClean="0"/>
              <a:t>08/08/2018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5A7523-1C33-4350-B384-2FE26CB66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941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32822-290C-4FE5-9CC8-2957BFDE93D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580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32822-290C-4FE5-9CC8-2957BFDE93D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580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08/08/2018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08/08/2018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08/08/2018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08/08/2018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08/08/2018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08/08/2018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08/08/2018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08/08/2018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08/08/2018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08/08/2018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08/08/2018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884" y="457200"/>
            <a:ext cx="9120116" cy="4648200"/>
          </a:xfrm>
        </p:spPr>
        <p:txBody>
          <a:bodyPr>
            <a:noAutofit/>
          </a:bodyPr>
          <a:lstStyle/>
          <a:p>
            <a:pPr algn="ctr"/>
            <a:r>
              <a:rPr lang="en-US" sz="9600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AE16B2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Rounded MT Bold" pitchFamily="34" charset="0"/>
                <a:ea typeface="Arial Unicode MS" pitchFamily="34" charset="-128"/>
                <a:cs typeface="Nirmala UI" pitchFamily="34" charset="0"/>
              </a:rPr>
              <a:t>सुस्वागतम</a:t>
            </a:r>
            <a:endParaRPr lang="en-US" sz="96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AE16B2"/>
              </a:solidFill>
              <a:effectLst>
                <a:reflection blurRad="12700" stA="28000" endPos="45000" dist="1000" dir="5400000" sy="-100000" algn="bl" rotWithShape="0"/>
              </a:effectLst>
              <a:latin typeface="Arial Rounded MT Bold" pitchFamily="34" charset="0"/>
              <a:ea typeface="Arial Unicode MS" pitchFamily="34" charset="-128"/>
              <a:cs typeface="Nirmala UI" pitchFamily="34" charset="0"/>
            </a:endParaRPr>
          </a:p>
          <a:p>
            <a:pPr algn="ctr"/>
            <a:endParaRPr lang="en-US" sz="4400" b="1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डॉ.सतीश</a:t>
            </a:r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अर्जुन</a:t>
            </a:r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घोरपडे</a:t>
            </a:r>
            <a:endParaRPr lang="en-US" sz="4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000" b="1" dirty="0" err="1">
                <a:solidFill>
                  <a:srgbClr val="7030A0"/>
                </a:solidFill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अध्यक्ष</a:t>
            </a:r>
            <a:r>
              <a:rPr lang="en-US" sz="2000" b="1" dirty="0">
                <a:solidFill>
                  <a:srgbClr val="7030A0"/>
                </a:solidFill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हिंदी</a:t>
            </a:r>
            <a:r>
              <a:rPr lang="en-US" sz="2000" b="1" dirty="0" smtClean="0">
                <a:solidFill>
                  <a:srgbClr val="7030A0"/>
                </a:solidFill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विभाग</a:t>
            </a:r>
            <a:r>
              <a:rPr lang="en-US" sz="2000" b="1" dirty="0" smtClean="0">
                <a:solidFill>
                  <a:srgbClr val="7030A0"/>
                </a:solidFill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, </a:t>
            </a:r>
          </a:p>
          <a:p>
            <a:pPr algn="ctr">
              <a:lnSpc>
                <a:spcPct val="150000"/>
              </a:lnSpc>
            </a:pPr>
            <a:r>
              <a:rPr lang="en-US" sz="2000" b="1" dirty="0" err="1" smtClean="0">
                <a:solidFill>
                  <a:srgbClr val="7030A0"/>
                </a:solidFill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शोधनिर्देशक</a:t>
            </a:r>
            <a:r>
              <a:rPr lang="en-US" sz="2000" b="1" dirty="0" smtClean="0">
                <a:solidFill>
                  <a:srgbClr val="7030A0"/>
                </a:solidFill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तथा</a:t>
            </a:r>
            <a:r>
              <a:rPr lang="en-US" sz="2000" b="1" dirty="0" smtClean="0">
                <a:solidFill>
                  <a:srgbClr val="7030A0"/>
                </a:solidFill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सहाय्यक</a:t>
            </a:r>
            <a:r>
              <a:rPr lang="en-US" sz="2000" b="1" dirty="0" smtClean="0">
                <a:solidFill>
                  <a:srgbClr val="7030A0"/>
                </a:solidFill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प्राध्यापक</a:t>
            </a:r>
            <a:endParaRPr lang="en-US" sz="2000" b="1" dirty="0" smtClean="0">
              <a:solidFill>
                <a:srgbClr val="7030A0"/>
              </a:solidFill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माऊली</a:t>
            </a:r>
            <a:r>
              <a:rPr lang="en-US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महाविद्यालय</a:t>
            </a:r>
            <a:r>
              <a:rPr lang="en-US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वडाला</a:t>
            </a:r>
            <a:endParaRPr lang="en-US" sz="40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pPr algn="ctr"/>
            <a:endParaRPr lang="en-US" sz="3600" b="1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310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5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50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50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 tmFilter="0, 0; .2, .5; .8, .5; 1, 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500" autoRev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AE16B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६. </a:t>
            </a:r>
            <a:r>
              <a:rPr lang="en-US" sz="3200" b="1" dirty="0" err="1" smtClean="0">
                <a:solidFill>
                  <a:srgbClr val="AE16B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संबंध</a:t>
            </a:r>
            <a:r>
              <a:rPr lang="en-US" sz="3200" b="1" dirty="0" smtClean="0">
                <a:solidFill>
                  <a:srgbClr val="AE16B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solidFill>
                  <a:srgbClr val="AE16B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</a:t>
            </a:r>
            <a:endParaRPr lang="en-US" sz="3200" b="1" dirty="0">
              <a:solidFill>
                <a:srgbClr val="AE16B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762000"/>
            <a:ext cx="9067800" cy="6096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संज्ञा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या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सर्वनाम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जिस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रुप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वाक्य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अन्य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शब्दों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साथ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संबंध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स्थापित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होने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बोध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हो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उसे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‘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संबंध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कहते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हैं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।</a:t>
            </a:r>
          </a:p>
          <a:p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उदा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1.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यह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मोहन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घर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।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संबंध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	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मोहन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अन्य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शब्द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साथ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संबंध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बोध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विभक्ति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-		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</a:t>
            </a:r>
            <a:endParaRPr lang="en-US" sz="2800" b="1" dirty="0" smtClean="0">
              <a:solidFill>
                <a:srgbClr val="7030A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अन्यः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en-US" sz="2800" b="1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अपना</a:t>
            </a: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अपनी,अपने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अप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सर्वनाम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ना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नी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ने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विभक्ति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उदा.2.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यह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मेरा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घर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</a:t>
            </a:r>
            <a:r>
              <a:rPr lang="en-US" sz="2800" b="1" dirty="0" smtClean="0">
                <a:solidFill>
                  <a:srgbClr val="7030A0"/>
                </a:solidFill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।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संबंध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-	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मैं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सर्वनाम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विभक्ति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		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रा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आप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छोड़कर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शेष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‘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मैं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हम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तू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तुम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संबंध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सर्वनाम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साथ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‘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रा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री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रे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विभक्ति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जुड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़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जाती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हैं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।</a:t>
            </a:r>
          </a:p>
          <a:p>
            <a:pPr marL="0" indent="0">
              <a:buNone/>
            </a:pPr>
            <a:endParaRPr lang="en-US" sz="2800" b="1" dirty="0" smtClean="0">
              <a:solidFill>
                <a:srgbClr val="7030A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indent="0">
              <a:buNone/>
            </a:pPr>
            <a:endParaRPr lang="en-US" sz="2800" b="1" dirty="0" smtClean="0">
              <a:solidFill>
                <a:srgbClr val="7030A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2986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AE16B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७. </a:t>
            </a:r>
            <a:r>
              <a:rPr lang="en-US" sz="3200" b="1" dirty="0" err="1" smtClean="0">
                <a:solidFill>
                  <a:srgbClr val="AE16B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अधिकरण</a:t>
            </a:r>
            <a:r>
              <a:rPr lang="en-US" sz="3200" b="1" dirty="0" smtClean="0">
                <a:solidFill>
                  <a:srgbClr val="AE16B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solidFill>
                  <a:srgbClr val="AE16B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</a:t>
            </a:r>
            <a:endParaRPr lang="en-US" sz="3200" b="1" dirty="0">
              <a:solidFill>
                <a:srgbClr val="AE16B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219200"/>
            <a:ext cx="9067800" cy="5715000"/>
          </a:xfrm>
        </p:spPr>
        <p:txBody>
          <a:bodyPr>
            <a:noAutofit/>
          </a:bodyPr>
          <a:lstStyle/>
          <a:p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संज्ञा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या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सर्वनाम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जो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रूप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वाक्य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में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प्रयुक्त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क्रिया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आश्रय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या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आधार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उसे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‘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अधिकरण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कहते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हैं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।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उदा.1. 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बालाजी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कमरे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में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बैठा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।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अधिकरण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	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कमरा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2800" b="1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क्रिया</a:t>
            </a: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</a:t>
            </a: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आश्रय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आधार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विभक्ति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-			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में</a:t>
            </a:r>
            <a:endParaRPr lang="en-US" sz="2800" b="1" dirty="0" smtClean="0">
              <a:solidFill>
                <a:srgbClr val="7030A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उदा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2.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पक्षी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पेड</a:t>
            </a: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़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पर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बैठे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हैं</a:t>
            </a:r>
            <a:r>
              <a:rPr lang="en-US" sz="2800" b="1" dirty="0" smtClean="0">
                <a:solidFill>
                  <a:srgbClr val="7030A0"/>
                </a:solidFill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।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अधिकरण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	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पेड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़ </a:t>
            </a: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2800" b="1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क्रिया</a:t>
            </a: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</a:t>
            </a: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आश्रय</a:t>
            </a: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 </a:t>
            </a:r>
            <a:r>
              <a:rPr lang="en-US" sz="2800" b="1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आधार</a:t>
            </a: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)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विभक्ति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		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(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पर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)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में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भीतरी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आधार</a:t>
            </a:r>
            <a:endParaRPr lang="en-US" sz="2800" b="1" dirty="0" smtClean="0">
              <a:solidFill>
                <a:srgbClr val="7030A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पर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बाहरी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आधार</a:t>
            </a:r>
            <a:endParaRPr lang="en-US" sz="2800" b="1" dirty="0" smtClean="0">
              <a:solidFill>
                <a:srgbClr val="7030A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indent="0">
              <a:buNone/>
            </a:pPr>
            <a:endParaRPr lang="en-US" sz="2800" b="1" dirty="0" smtClean="0">
              <a:solidFill>
                <a:srgbClr val="7030A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indent="0">
              <a:buNone/>
            </a:pPr>
            <a:endParaRPr lang="en-US" sz="2800" b="1" dirty="0" smtClean="0">
              <a:solidFill>
                <a:srgbClr val="7030A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7216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rgbClr val="AE16B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८</a:t>
            </a:r>
            <a:r>
              <a:rPr lang="en-US" sz="3200" b="1" dirty="0" smtClean="0">
                <a:solidFill>
                  <a:srgbClr val="AE16B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en-US" sz="3200" b="1" dirty="0" err="1" smtClean="0">
                <a:solidFill>
                  <a:srgbClr val="AE16B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संबोधन</a:t>
            </a:r>
            <a:r>
              <a:rPr lang="en-US" sz="3200" b="1" dirty="0" smtClean="0">
                <a:solidFill>
                  <a:srgbClr val="AE16B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solidFill>
                  <a:srgbClr val="AE16B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</a:t>
            </a:r>
            <a:endParaRPr lang="en-US" sz="3200" b="1" dirty="0">
              <a:solidFill>
                <a:srgbClr val="AE16B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762000"/>
            <a:ext cx="9144000" cy="6019800"/>
          </a:xfrm>
        </p:spPr>
        <p:txBody>
          <a:bodyPr>
            <a:noAutofit/>
          </a:bodyPr>
          <a:lstStyle/>
          <a:p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संज्ञा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जिस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रूप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किसी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को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‘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पुकारने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’, ‘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बुलाने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या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‘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चेताने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बोध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होता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हो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उसे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‘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संबोधन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कहते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हैं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।</a:t>
            </a:r>
          </a:p>
          <a:p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उदा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1.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अरे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सुरेश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!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थोड़ा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पानी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दे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।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संबोधन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-	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सुरेश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पुकारने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बुलाने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या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चेताने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बोध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विभक्ति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		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अरे</a:t>
            </a:r>
            <a:endParaRPr lang="en-US" sz="2800" b="1" dirty="0" smtClean="0">
              <a:solidFill>
                <a:srgbClr val="7030A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उदा.2.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मोहन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!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कहा</a:t>
            </a:r>
            <a:r>
              <a:rPr lang="as-IN" sz="2800" b="1" dirty="0" smtClean="0">
                <a:solidFill>
                  <a:srgbClr val="7030A0"/>
                </a:solidFill>
                <a:latin typeface="Arial Unicode MS"/>
                <a:ea typeface="Arial Unicode MS"/>
                <a:cs typeface="Arial Unicode MS"/>
              </a:rPr>
              <a:t>ঁ</a:t>
            </a:r>
            <a:r>
              <a:rPr lang="en-US" sz="2800" b="1" dirty="0" smtClean="0">
                <a:solidFill>
                  <a:srgbClr val="7030A0"/>
                </a:solidFill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/>
                <a:ea typeface="Arial Unicode MS"/>
                <a:cs typeface="Arial Unicode MS"/>
              </a:rPr>
              <a:t>जा</a:t>
            </a:r>
            <a:r>
              <a:rPr lang="en-US" sz="2800" b="1" dirty="0" smtClean="0">
                <a:solidFill>
                  <a:srgbClr val="7030A0"/>
                </a:solidFill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/>
                <a:ea typeface="Arial Unicode MS"/>
                <a:cs typeface="Arial Unicode MS"/>
              </a:rPr>
              <a:t>रहे</a:t>
            </a:r>
            <a:r>
              <a:rPr lang="en-US" sz="2800" b="1" dirty="0" smtClean="0">
                <a:solidFill>
                  <a:srgbClr val="7030A0"/>
                </a:solidFill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/>
                <a:ea typeface="Arial Unicode MS"/>
                <a:cs typeface="Arial Unicode MS"/>
              </a:rPr>
              <a:t>हो</a:t>
            </a:r>
            <a:r>
              <a:rPr lang="en-US" sz="2800" b="1" dirty="0" smtClean="0">
                <a:solidFill>
                  <a:srgbClr val="7030A0"/>
                </a:solidFill>
                <a:latin typeface="Arial Unicode MS"/>
                <a:ea typeface="Arial Unicode MS"/>
                <a:cs typeface="Arial Unicode MS"/>
              </a:rPr>
              <a:t> ?</a:t>
            </a:r>
            <a:endParaRPr lang="en-US" sz="2800" b="1" dirty="0" smtClean="0">
              <a:solidFill>
                <a:srgbClr val="7030A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संबोधन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	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मोहन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पुकारने,बुलाने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या</a:t>
            </a: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चेताने</a:t>
            </a: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</a:t>
            </a: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बोध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  <a:endParaRPr lang="en-US" sz="2800" b="1" dirty="0">
              <a:solidFill>
                <a:srgbClr val="7030A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विभक्ति</a:t>
            </a: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-		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 ० ) </a:t>
            </a:r>
          </a:p>
          <a:p>
            <a:pPr>
              <a:buFont typeface="Wingdings" pitchFamily="2" charset="2"/>
              <a:buChar char="Ø"/>
            </a:pPr>
            <a:r>
              <a:rPr lang="en-US" b="1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कभी-कभी</a:t>
            </a:r>
            <a:r>
              <a:rPr lang="en-US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बिना</a:t>
            </a:r>
            <a:r>
              <a:rPr lang="en-US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चिह्नों</a:t>
            </a:r>
            <a:r>
              <a:rPr lang="en-US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(०) </a:t>
            </a:r>
            <a:r>
              <a:rPr lang="en-US" b="1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के</a:t>
            </a:r>
            <a:r>
              <a:rPr lang="en-US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भी</a:t>
            </a:r>
            <a:r>
              <a:rPr lang="en-US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संबोधन</a:t>
            </a:r>
            <a:r>
              <a:rPr lang="en-US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</a:t>
            </a:r>
            <a:r>
              <a:rPr lang="en-US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</a:t>
            </a:r>
            <a:r>
              <a:rPr lang="en-US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बोध</a:t>
            </a:r>
            <a:r>
              <a:rPr lang="en-US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हो</a:t>
            </a:r>
            <a:r>
              <a:rPr lang="en-US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सकता</a:t>
            </a:r>
            <a:r>
              <a:rPr lang="en-US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</a:t>
            </a:r>
            <a:r>
              <a:rPr lang="en-US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।</a:t>
            </a: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संबोधन</a:t>
            </a:r>
            <a:r>
              <a:rPr lang="en-US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</a:t>
            </a:r>
            <a:r>
              <a:rPr lang="en-US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</a:t>
            </a:r>
            <a:r>
              <a:rPr lang="en-US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संबंध</a:t>
            </a:r>
            <a:r>
              <a:rPr lang="en-US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वाक्य</a:t>
            </a:r>
            <a:r>
              <a:rPr lang="en-US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के</a:t>
            </a:r>
            <a:r>
              <a:rPr lang="en-US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किसी</a:t>
            </a:r>
            <a:r>
              <a:rPr lang="en-US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अन्य</a:t>
            </a:r>
            <a:r>
              <a:rPr lang="en-US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शब्द</a:t>
            </a:r>
            <a:r>
              <a:rPr lang="en-US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या</a:t>
            </a:r>
            <a:r>
              <a:rPr lang="en-US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क्रिया</a:t>
            </a:r>
            <a:r>
              <a:rPr lang="en-US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से</a:t>
            </a:r>
            <a:r>
              <a:rPr lang="en-US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नहीं</a:t>
            </a:r>
            <a:r>
              <a:rPr lang="en-US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होता</a:t>
            </a:r>
            <a:r>
              <a:rPr lang="en-US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।</a:t>
            </a: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यह</a:t>
            </a:r>
            <a:r>
              <a:rPr lang="en-US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वाक्य</a:t>
            </a:r>
            <a:r>
              <a:rPr lang="en-US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से</a:t>
            </a:r>
            <a:r>
              <a:rPr lang="en-US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अलग</a:t>
            </a:r>
            <a:r>
              <a:rPr lang="en-US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रहता</a:t>
            </a:r>
            <a:r>
              <a:rPr lang="en-US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</a:t>
            </a:r>
            <a:r>
              <a:rPr lang="en-US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। </a:t>
            </a: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इसके</a:t>
            </a:r>
            <a:r>
              <a:rPr lang="en-US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प्रयोग</a:t>
            </a:r>
            <a:r>
              <a:rPr lang="en-US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के</a:t>
            </a:r>
            <a:r>
              <a:rPr lang="en-US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बाद</a:t>
            </a:r>
            <a:r>
              <a:rPr lang="en-US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 , ) </a:t>
            </a:r>
            <a:r>
              <a:rPr lang="en-US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या</a:t>
            </a:r>
            <a:r>
              <a:rPr lang="en-US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 ! ) </a:t>
            </a:r>
            <a:r>
              <a:rPr lang="en-US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यह</a:t>
            </a:r>
            <a:r>
              <a:rPr lang="en-US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चिह्न</a:t>
            </a:r>
            <a:r>
              <a:rPr lang="en-US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लगाया</a:t>
            </a:r>
            <a:r>
              <a:rPr lang="en-US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जाता</a:t>
            </a:r>
            <a:r>
              <a:rPr lang="en-US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</a:t>
            </a:r>
            <a:r>
              <a:rPr lang="en-US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।  </a:t>
            </a:r>
          </a:p>
          <a:p>
            <a:pPr>
              <a:buFont typeface="Wingdings" pitchFamily="2" charset="2"/>
              <a:buChar char="Ø"/>
            </a:pPr>
            <a:endParaRPr lang="en-US" sz="2800" b="1" dirty="0" smtClean="0">
              <a:solidFill>
                <a:srgbClr val="7030A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800" b="1" dirty="0" smtClean="0">
              <a:solidFill>
                <a:srgbClr val="7030A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indent="0">
              <a:buNone/>
            </a:pPr>
            <a:endParaRPr lang="en-US" sz="2800" b="1" dirty="0" smtClean="0">
              <a:solidFill>
                <a:srgbClr val="7030A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indent="0">
              <a:buNone/>
            </a:pPr>
            <a:endParaRPr lang="en-US" sz="2800" b="1" dirty="0" smtClean="0">
              <a:solidFill>
                <a:srgbClr val="7030A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3077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600200"/>
            <a:ext cx="8763000" cy="495300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13800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धन्यवाद</a:t>
            </a:r>
            <a:endParaRPr lang="en-US" sz="13800" i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endParaRPr lang="en-US" sz="13800" i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93324" y="3429000"/>
            <a:ext cx="2774476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0569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err="1" smtClean="0">
                <a:solidFill>
                  <a:srgbClr val="AE16B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</a:t>
            </a:r>
            <a:endParaRPr lang="en-US" sz="3200" b="1" dirty="0">
              <a:solidFill>
                <a:srgbClr val="AE16B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7467600" cy="487375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व्याख्याः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संज्ञा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या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सर्वनाम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के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जिस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रूप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से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वाक्य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के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अन्य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शब्दों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तथा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क्रिया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के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साथ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उसका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संबंध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सूचित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हो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उसे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‘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कहते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हैं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।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‘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शब्द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सामान्य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अर्थ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करनेवाला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लाभकारक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हानिकारक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गुणकारक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भयकारक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व्याकरण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के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अंतर्गत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‘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को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क्रिया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से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संबंध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बताने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वाला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तत्व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कहा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जाता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।</a:t>
            </a:r>
            <a:endParaRPr lang="en-US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2509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err="1" smtClean="0">
                <a:solidFill>
                  <a:srgbClr val="AE16B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विभक्ति</a:t>
            </a:r>
            <a:endParaRPr lang="en-US" sz="3200" b="1" dirty="0">
              <a:solidFill>
                <a:srgbClr val="AE16B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447800"/>
            <a:ext cx="8610600" cy="48737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व्याख्याः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सूचित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करने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के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लिए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संज्ञा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या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सर्वनाम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के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आगे</a:t>
            </a:r>
            <a:r>
              <a:rPr lang="en-US" sz="2800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जो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प्रत्यय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लगाये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जाते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हैं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उन्हें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‘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विभक्तिया</a:t>
            </a:r>
            <a:r>
              <a:rPr lang="as-IN" sz="2800" dirty="0" smtClean="0">
                <a:solidFill>
                  <a:srgbClr val="002060"/>
                </a:solidFill>
                <a:latin typeface="Arial Unicode MS"/>
                <a:ea typeface="Arial Unicode MS"/>
                <a:cs typeface="Arial Unicode MS"/>
              </a:rPr>
              <a:t>ঁ</a:t>
            </a:r>
            <a:r>
              <a:rPr lang="en-US" sz="2800" dirty="0" smtClean="0">
                <a:solidFill>
                  <a:srgbClr val="002060"/>
                </a:solidFill>
                <a:latin typeface="Arial Unicode MS"/>
                <a:ea typeface="Arial Unicode MS"/>
                <a:cs typeface="Arial Unicode MS"/>
              </a:rPr>
              <a:t>’, ‘</a:t>
            </a:r>
            <a:r>
              <a:rPr lang="en-US" sz="2800" dirty="0" err="1" smtClean="0">
                <a:solidFill>
                  <a:srgbClr val="002060"/>
                </a:solidFill>
                <a:latin typeface="Arial Unicode MS"/>
                <a:ea typeface="Arial Unicode MS"/>
                <a:cs typeface="Arial Unicode MS"/>
              </a:rPr>
              <a:t>विभक्ति</a:t>
            </a:r>
            <a:r>
              <a:rPr lang="en-US" sz="2800" dirty="0" smtClean="0">
                <a:solidFill>
                  <a:srgbClr val="002060"/>
                </a:solidFill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/>
                <a:ea typeface="Arial Unicode MS"/>
                <a:cs typeface="Arial Unicode MS"/>
              </a:rPr>
              <a:t>प्रत्यय</a:t>
            </a:r>
            <a:r>
              <a:rPr lang="en-US" sz="2800" dirty="0" smtClean="0">
                <a:solidFill>
                  <a:srgbClr val="002060"/>
                </a:solidFill>
                <a:latin typeface="Arial Unicode MS"/>
                <a:ea typeface="Arial Unicode MS"/>
                <a:cs typeface="Arial Unicode MS"/>
              </a:rPr>
              <a:t>’ </a:t>
            </a:r>
            <a:r>
              <a:rPr lang="en-US" sz="2800" dirty="0" err="1" smtClean="0">
                <a:solidFill>
                  <a:srgbClr val="002060"/>
                </a:solidFill>
                <a:latin typeface="Arial Unicode MS"/>
                <a:ea typeface="Arial Unicode MS"/>
                <a:cs typeface="Arial Unicode MS"/>
              </a:rPr>
              <a:t>या</a:t>
            </a:r>
            <a:r>
              <a:rPr lang="en-US" sz="2800" dirty="0" smtClean="0">
                <a:solidFill>
                  <a:srgbClr val="002060"/>
                </a:solidFill>
                <a:latin typeface="Arial Unicode MS"/>
                <a:ea typeface="Arial Unicode MS"/>
                <a:cs typeface="Arial Unicode MS"/>
              </a:rPr>
              <a:t> ‘</a:t>
            </a:r>
            <a:r>
              <a:rPr lang="en-US" sz="2800" dirty="0" err="1" smtClean="0">
                <a:solidFill>
                  <a:srgbClr val="002060"/>
                </a:solidFill>
                <a:latin typeface="Arial Unicode MS"/>
                <a:ea typeface="Arial Unicode MS"/>
                <a:cs typeface="Arial Unicode MS"/>
              </a:rPr>
              <a:t>कारक</a:t>
            </a:r>
            <a:r>
              <a:rPr lang="en-US" sz="2800" dirty="0" smtClean="0">
                <a:solidFill>
                  <a:srgbClr val="002060"/>
                </a:solidFill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/>
                <a:ea typeface="Arial Unicode MS"/>
                <a:cs typeface="Arial Unicode MS"/>
              </a:rPr>
              <a:t>चिह्न</a:t>
            </a:r>
            <a:r>
              <a:rPr lang="en-US" sz="2800" dirty="0" smtClean="0">
                <a:solidFill>
                  <a:srgbClr val="002060"/>
                </a:solidFill>
                <a:latin typeface="Arial Unicode MS"/>
                <a:ea typeface="Arial Unicode MS"/>
                <a:cs typeface="Arial Unicode MS"/>
              </a:rPr>
              <a:t>’ </a:t>
            </a:r>
            <a:r>
              <a:rPr lang="en-US" sz="2800" dirty="0" err="1" smtClean="0">
                <a:solidFill>
                  <a:srgbClr val="002060"/>
                </a:solidFill>
                <a:latin typeface="Arial Unicode MS"/>
                <a:ea typeface="Arial Unicode MS"/>
                <a:cs typeface="Arial Unicode MS"/>
              </a:rPr>
              <a:t>भी</a:t>
            </a:r>
            <a:r>
              <a:rPr lang="en-US" sz="2800" dirty="0" smtClean="0">
                <a:solidFill>
                  <a:srgbClr val="002060"/>
                </a:solidFill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/>
                <a:ea typeface="Arial Unicode MS"/>
                <a:cs typeface="Arial Unicode MS"/>
              </a:rPr>
              <a:t>कहा</a:t>
            </a:r>
            <a:r>
              <a:rPr lang="en-US" sz="2800" dirty="0" smtClean="0">
                <a:solidFill>
                  <a:srgbClr val="002060"/>
                </a:solidFill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/>
                <a:ea typeface="Arial Unicode MS"/>
                <a:cs typeface="Arial Unicode MS"/>
              </a:rPr>
              <a:t>जाता</a:t>
            </a:r>
            <a:r>
              <a:rPr lang="en-US" sz="2800" dirty="0" smtClean="0">
                <a:solidFill>
                  <a:srgbClr val="002060"/>
                </a:solidFill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/>
                <a:ea typeface="Arial Unicode MS"/>
                <a:cs typeface="Arial Unicode MS"/>
              </a:rPr>
              <a:t>हैं</a:t>
            </a:r>
            <a:r>
              <a:rPr lang="en-US" sz="2800" dirty="0" smtClean="0">
                <a:solidFill>
                  <a:srgbClr val="002060"/>
                </a:solidFill>
                <a:latin typeface="Arial Unicode MS"/>
                <a:ea typeface="Arial Unicode MS"/>
                <a:cs typeface="Arial Unicode MS"/>
              </a:rPr>
              <a:t> ।</a:t>
            </a:r>
          </a:p>
          <a:p>
            <a:pPr>
              <a:lnSpc>
                <a:spcPct val="200000"/>
              </a:lnSpc>
            </a:pPr>
            <a:r>
              <a:rPr lang="en-US" sz="2800" dirty="0" err="1" smtClean="0">
                <a:solidFill>
                  <a:srgbClr val="002060"/>
                </a:solidFill>
                <a:latin typeface="Arial Unicode MS"/>
                <a:ea typeface="Arial Unicode MS"/>
                <a:cs typeface="Arial Unicode MS"/>
              </a:rPr>
              <a:t>कारक</a:t>
            </a:r>
            <a:r>
              <a:rPr lang="en-US" sz="2800" dirty="0" smtClean="0">
                <a:solidFill>
                  <a:srgbClr val="002060"/>
                </a:solidFill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/>
                <a:ea typeface="Arial Unicode MS"/>
                <a:cs typeface="Arial Unicode MS"/>
              </a:rPr>
              <a:t>चिह्नों</a:t>
            </a:r>
            <a:r>
              <a:rPr lang="en-US" sz="2800" dirty="0" smtClean="0">
                <a:solidFill>
                  <a:srgbClr val="002060"/>
                </a:solidFill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/>
                <a:ea typeface="Arial Unicode MS"/>
                <a:cs typeface="Arial Unicode MS"/>
              </a:rPr>
              <a:t>को</a:t>
            </a:r>
            <a:r>
              <a:rPr lang="en-US" sz="2800" dirty="0" smtClean="0">
                <a:solidFill>
                  <a:srgbClr val="002060"/>
                </a:solidFill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/>
                <a:ea typeface="Arial Unicode MS"/>
                <a:cs typeface="Arial Unicode MS"/>
              </a:rPr>
              <a:t>आधुनिक</a:t>
            </a:r>
            <a:r>
              <a:rPr lang="en-US" sz="2800" dirty="0" smtClean="0">
                <a:solidFill>
                  <a:srgbClr val="002060"/>
                </a:solidFill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/>
                <a:ea typeface="Arial Unicode MS"/>
                <a:cs typeface="Arial Unicode MS"/>
              </a:rPr>
              <a:t>भाषाविद्</a:t>
            </a:r>
            <a:r>
              <a:rPr lang="en-US" sz="2800" dirty="0" smtClean="0">
                <a:solidFill>
                  <a:srgbClr val="002060"/>
                </a:solidFill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/>
                <a:ea typeface="Arial Unicode MS"/>
                <a:cs typeface="Arial Unicode MS"/>
              </a:rPr>
              <a:t>परसर्ग</a:t>
            </a:r>
            <a:r>
              <a:rPr lang="en-US" sz="2800" dirty="0" smtClean="0">
                <a:solidFill>
                  <a:srgbClr val="002060"/>
                </a:solidFill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/>
                <a:ea typeface="Arial Unicode MS"/>
                <a:cs typeface="Arial Unicode MS"/>
              </a:rPr>
              <a:t>मानते</a:t>
            </a:r>
            <a:r>
              <a:rPr lang="en-US" sz="2800" dirty="0" smtClean="0">
                <a:solidFill>
                  <a:srgbClr val="002060"/>
                </a:solidFill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/>
                <a:ea typeface="Arial Unicode MS"/>
                <a:cs typeface="Arial Unicode MS"/>
              </a:rPr>
              <a:t>हैं</a:t>
            </a:r>
            <a:r>
              <a:rPr lang="en-US" sz="2800" dirty="0" smtClean="0">
                <a:solidFill>
                  <a:srgbClr val="002060"/>
                </a:solidFill>
                <a:latin typeface="Arial Unicode MS"/>
                <a:ea typeface="Arial Unicode MS"/>
                <a:cs typeface="Arial Unicode MS"/>
              </a:rPr>
              <a:t> ।</a:t>
            </a:r>
          </a:p>
          <a:p>
            <a:pPr>
              <a:lnSpc>
                <a:spcPct val="200000"/>
              </a:lnSpc>
            </a:pPr>
            <a:endParaRPr lang="en-US" sz="2800" dirty="0" smtClean="0">
              <a:solidFill>
                <a:srgbClr val="002060"/>
              </a:solidFill>
              <a:latin typeface="Arial Unicode MS"/>
              <a:ea typeface="Arial Unicode MS"/>
              <a:cs typeface="Arial Unicode MS"/>
            </a:endParaRPr>
          </a:p>
          <a:p>
            <a:pPr>
              <a:lnSpc>
                <a:spcPct val="200000"/>
              </a:lnSpc>
            </a:pPr>
            <a:endParaRPr lang="en-US" sz="2800" dirty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7161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err="1" smtClean="0">
                <a:solidFill>
                  <a:srgbClr val="AE16B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</a:t>
            </a:r>
            <a:r>
              <a:rPr lang="en-US" sz="3200" b="1" dirty="0" smtClean="0">
                <a:solidFill>
                  <a:srgbClr val="AE16B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solidFill>
                  <a:srgbClr val="AE16B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के</a:t>
            </a:r>
            <a:r>
              <a:rPr lang="en-US" sz="3200" b="1" dirty="0" smtClean="0">
                <a:solidFill>
                  <a:srgbClr val="AE16B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solidFill>
                  <a:srgbClr val="AE16B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प्रकार</a:t>
            </a:r>
            <a:r>
              <a:rPr lang="en-US" sz="3200" b="1" dirty="0" smtClean="0">
                <a:solidFill>
                  <a:srgbClr val="AE16B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solidFill>
                  <a:srgbClr val="AE16B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और</a:t>
            </a:r>
            <a:r>
              <a:rPr lang="en-US" sz="3200" b="1" dirty="0" smtClean="0">
                <a:solidFill>
                  <a:srgbClr val="AE16B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solidFill>
                  <a:srgbClr val="AE16B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उनकी</a:t>
            </a:r>
            <a:r>
              <a:rPr lang="en-US" sz="3200" b="1" dirty="0" smtClean="0">
                <a:solidFill>
                  <a:srgbClr val="AE16B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solidFill>
                  <a:srgbClr val="AE16B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विभक्तिया</a:t>
            </a:r>
            <a:r>
              <a:rPr lang="as-IN" sz="3200" b="1" dirty="0" smtClean="0">
                <a:solidFill>
                  <a:srgbClr val="AE16B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ঁ</a:t>
            </a:r>
            <a:endParaRPr lang="en-US" sz="3200" b="1" dirty="0">
              <a:solidFill>
                <a:srgbClr val="AE16B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295400"/>
            <a:ext cx="8763000" cy="556260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2800" b="1" u="sng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	</a:t>
            </a:r>
            <a:r>
              <a:rPr lang="en-US" sz="2800" b="1" u="sng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विभक्तिया</a:t>
            </a:r>
            <a:r>
              <a:rPr lang="as-IN" sz="2800" b="1" u="sng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/>
                <a:ea typeface="Arial Unicode MS"/>
                <a:cs typeface="Arial Unicode MS"/>
              </a:rPr>
              <a:t>ঁ</a:t>
            </a:r>
            <a:endParaRPr lang="en-US" sz="2400" b="1" u="sng" dirty="0" smtClean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कर्ता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	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ने</a:t>
            </a:r>
            <a:endParaRPr lang="en-US" sz="2800" b="1" dirty="0" smtClean="0">
              <a:solidFill>
                <a:srgbClr val="7030A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कर्म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	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को</a:t>
            </a:r>
            <a:endParaRPr lang="en-US" sz="2800" b="1" dirty="0" smtClean="0">
              <a:solidFill>
                <a:srgbClr val="7030A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करण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	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को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साथ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द्वारा</a:t>
            </a:r>
            <a:endParaRPr lang="en-US" sz="2800" b="1" dirty="0" smtClean="0">
              <a:solidFill>
                <a:srgbClr val="7030A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संप्रदान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	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को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लिए</a:t>
            </a:r>
            <a:endParaRPr lang="en-US" sz="2800" b="1" dirty="0" smtClean="0">
              <a:solidFill>
                <a:srgbClr val="7030A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अपादान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	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	(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अलगाव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संबंध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	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की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;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रा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री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रे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;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ना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नी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ने</a:t>
            </a:r>
            <a:endParaRPr lang="en-US" sz="2800" b="1" dirty="0" smtClean="0">
              <a:solidFill>
                <a:srgbClr val="7030A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अधिकरण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	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में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पर</a:t>
            </a:r>
            <a:endParaRPr lang="en-US" sz="2800" b="1" dirty="0" smtClean="0">
              <a:solidFill>
                <a:srgbClr val="7030A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संबोधन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	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अजी,अहो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अरे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endParaRPr lang="en-US" sz="2800" b="1" dirty="0">
              <a:solidFill>
                <a:srgbClr val="7030A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2169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AE16B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१. </a:t>
            </a:r>
            <a:r>
              <a:rPr lang="en-US" sz="3200" b="1" dirty="0" err="1" smtClean="0">
                <a:solidFill>
                  <a:srgbClr val="AE16B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कर्ता</a:t>
            </a:r>
            <a:r>
              <a:rPr lang="en-US" sz="3200" b="1" dirty="0" smtClean="0">
                <a:solidFill>
                  <a:srgbClr val="AE16B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solidFill>
                  <a:srgbClr val="AE16B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</a:t>
            </a:r>
            <a:endParaRPr lang="en-US" sz="3200" b="1" dirty="0">
              <a:solidFill>
                <a:srgbClr val="AE16B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066800"/>
            <a:ext cx="8686800" cy="5334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संज्ञा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या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सर्वनाम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जिस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रुप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कार्य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करनेवाले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बोध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होता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उसे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कर्ता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कहते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हैं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।</a:t>
            </a:r>
          </a:p>
          <a:p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उदा.1.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राम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ने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रावण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को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मारा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।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कर्ता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-		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राम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क्रिया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को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करनेवाला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)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विभक्ति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-		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ने</a:t>
            </a:r>
            <a:endParaRPr lang="en-US" sz="2800" b="1" dirty="0" smtClean="0">
              <a:solidFill>
                <a:srgbClr val="7030A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उदा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2.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सीता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किवाड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़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खोलेगी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।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कर्ता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सीता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 </a:t>
            </a:r>
            <a:r>
              <a:rPr lang="en-US" sz="2800" b="1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क्रिया</a:t>
            </a: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को</a:t>
            </a: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करनेवाली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)</a:t>
            </a:r>
            <a:endParaRPr lang="en-US" sz="2800" b="1" dirty="0">
              <a:solidFill>
                <a:srgbClr val="7030A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     </a:t>
            </a:r>
            <a:r>
              <a:rPr lang="en-US" sz="2800" b="1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विभक्ति</a:t>
            </a: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-		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 ० )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अतः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साथ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कभी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विभक्ति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प्रत्यय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‘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ने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आता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और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कभी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नहीं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 ० )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आता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।</a:t>
            </a:r>
          </a:p>
        </p:txBody>
      </p:sp>
    </p:spTree>
    <p:extLst>
      <p:ext uri="{BB962C8B-B14F-4D97-AF65-F5344CB8AC3E}">
        <p14:creationId xmlns:p14="http://schemas.microsoft.com/office/powerpoint/2010/main" val="1552293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AE16B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२. </a:t>
            </a:r>
            <a:r>
              <a:rPr lang="en-US" sz="3200" b="1" dirty="0" err="1" smtClean="0">
                <a:solidFill>
                  <a:srgbClr val="AE16B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कर्म</a:t>
            </a:r>
            <a:r>
              <a:rPr lang="en-US" sz="3200" b="1" dirty="0" smtClean="0">
                <a:solidFill>
                  <a:srgbClr val="AE16B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solidFill>
                  <a:srgbClr val="AE16B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</a:t>
            </a:r>
            <a:endParaRPr lang="en-US" sz="3200" b="1" dirty="0">
              <a:solidFill>
                <a:srgbClr val="AE16B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219200"/>
            <a:ext cx="8763000" cy="5638800"/>
          </a:xfrm>
        </p:spPr>
        <p:txBody>
          <a:bodyPr>
            <a:noAutofit/>
          </a:bodyPr>
          <a:lstStyle/>
          <a:p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संज्ञा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या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सर्वनाम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जिस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रुप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यह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मालूम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हो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कि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उस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पर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क्रिया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फल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पड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़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रहा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उसे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‘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कर्म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कहते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हैं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।</a:t>
            </a:r>
          </a:p>
          <a:p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उदा.1.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राम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ने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रावण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को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मारा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।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कर्म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-	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रावण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मारा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क्रिया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फल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पड़ा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)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विभक्ति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-		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को</a:t>
            </a:r>
            <a:endParaRPr lang="en-US" sz="2800" b="1" dirty="0" smtClean="0">
              <a:solidFill>
                <a:srgbClr val="7030A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उदा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2.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गोपाल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ने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फल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खाया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।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कर्म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फल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खाने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की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क्रिया</a:t>
            </a: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</a:t>
            </a: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फल</a:t>
            </a: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पड़ा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</a:t>
            </a: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विभक्ति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		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 ० ) 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कर्म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साथ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कभी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विभक्ति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प्रत्यय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‘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को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आता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और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कभी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नहीं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 ० )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आता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।</a:t>
            </a:r>
          </a:p>
        </p:txBody>
      </p:sp>
    </p:spTree>
    <p:extLst>
      <p:ext uri="{BB962C8B-B14F-4D97-AF65-F5344CB8AC3E}">
        <p14:creationId xmlns:p14="http://schemas.microsoft.com/office/powerpoint/2010/main" val="117565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AE16B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३. </a:t>
            </a:r>
            <a:r>
              <a:rPr lang="en-US" sz="3200" b="1" dirty="0" err="1" smtClean="0">
                <a:solidFill>
                  <a:srgbClr val="AE16B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करण</a:t>
            </a:r>
            <a:r>
              <a:rPr lang="en-US" sz="3200" b="1" dirty="0" smtClean="0">
                <a:solidFill>
                  <a:srgbClr val="AE16B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solidFill>
                  <a:srgbClr val="AE16B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</a:t>
            </a:r>
            <a:endParaRPr lang="en-US" sz="3200" b="1" dirty="0">
              <a:solidFill>
                <a:srgbClr val="AE16B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838200"/>
            <a:ext cx="9144000" cy="5867400"/>
          </a:xfrm>
        </p:spPr>
        <p:txBody>
          <a:bodyPr>
            <a:noAutofit/>
          </a:bodyPr>
          <a:lstStyle/>
          <a:p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संज्ञा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या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सर्वनाम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जिस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रुप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यह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मालूम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हो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कि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वह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क्रिया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साधन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अर्थात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उसके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द्वारा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क्रिया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हुई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हो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रही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या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होगी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उसे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‘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करण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कहते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हैं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।</a:t>
            </a:r>
          </a:p>
          <a:p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उदा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1.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राम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ने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रावण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को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तलवार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द्वारा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मारा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।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करण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-	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तलवार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क्रिया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साधन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)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विभक्ति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-		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द्वारा</a:t>
            </a:r>
            <a:endParaRPr lang="en-US" sz="2800" b="1" dirty="0" smtClean="0">
              <a:solidFill>
                <a:srgbClr val="7030A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उदा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2.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मैं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इस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काम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को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अपने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हाथों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करना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चहता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हू</a:t>
            </a:r>
            <a:r>
              <a:rPr lang="as-IN" sz="2800" b="1" dirty="0" smtClean="0">
                <a:solidFill>
                  <a:srgbClr val="7030A0"/>
                </a:solidFill>
                <a:latin typeface="Arial Unicode MS"/>
                <a:ea typeface="Arial Unicode MS"/>
                <a:cs typeface="Arial Unicode MS"/>
              </a:rPr>
              <a:t>ঁ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।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करण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हाथ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क्रिया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</a:t>
            </a: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साधन</a:t>
            </a: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)</a:t>
            </a:r>
            <a:endParaRPr lang="en-US" sz="2800" b="1" dirty="0">
              <a:solidFill>
                <a:srgbClr val="7030A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विभक्ति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		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 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० )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अतः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यदि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करण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बहुवचन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में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हो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तो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कभी-कभी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विभक्ति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चिह्न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प्रयोग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नहीं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होता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।</a:t>
            </a:r>
          </a:p>
        </p:txBody>
      </p:sp>
    </p:spTree>
    <p:extLst>
      <p:ext uri="{BB962C8B-B14F-4D97-AF65-F5344CB8AC3E}">
        <p14:creationId xmlns:p14="http://schemas.microsoft.com/office/powerpoint/2010/main" val="743412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AE16B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४. </a:t>
            </a:r>
            <a:r>
              <a:rPr lang="en-US" sz="3200" b="1" dirty="0" err="1" smtClean="0">
                <a:solidFill>
                  <a:srgbClr val="AE16B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संप्रदान</a:t>
            </a:r>
            <a:r>
              <a:rPr lang="en-US" sz="3200" b="1" dirty="0" smtClean="0">
                <a:solidFill>
                  <a:srgbClr val="AE16B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solidFill>
                  <a:srgbClr val="AE16B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</a:t>
            </a:r>
            <a:endParaRPr lang="en-US" sz="3200" b="1" dirty="0">
              <a:solidFill>
                <a:srgbClr val="AE16B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219200"/>
            <a:ext cx="8839200" cy="5410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संज्ञा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या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सर्वनाम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के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जिस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रुप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से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यह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मालूम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होता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कि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क्रिया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उसके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लिए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हुई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या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होगी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उसे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‘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संप्रदान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 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कहते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हैं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।</a:t>
            </a:r>
          </a:p>
          <a:p>
            <a:pPr>
              <a:lnSpc>
                <a:spcPct val="150000"/>
              </a:lnSpc>
            </a:pP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उदा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1. 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प्रकाश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को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संदेश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भेजा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।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 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संप्रदान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-		</a:t>
            </a:r>
            <a:r>
              <a:rPr lang="en-US" sz="280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प्रकाश 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 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के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लिए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क्रिया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हुई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 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विभक्ति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-			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को</a:t>
            </a:r>
            <a:endParaRPr lang="en-US" sz="2800" dirty="0" smtClean="0">
              <a:solidFill>
                <a:srgbClr val="7030A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उदा.2.  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यह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भोजन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शैला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के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लिए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हैं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।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संप्रदान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शैला</a:t>
            </a:r>
            <a:r>
              <a:rPr lang="en-US" sz="28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 </a:t>
            </a:r>
            <a:r>
              <a:rPr lang="en-US" sz="2800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के</a:t>
            </a:r>
            <a:r>
              <a:rPr lang="en-US" sz="28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लिए</a:t>
            </a:r>
            <a:r>
              <a:rPr lang="en-US" sz="28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क्रिया</a:t>
            </a:r>
            <a:r>
              <a:rPr lang="en-US" sz="28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हुई</a:t>
            </a:r>
            <a:r>
              <a:rPr lang="en-US" sz="28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US" sz="2800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</a:t>
            </a:r>
            <a:r>
              <a:rPr lang="en-US" sz="28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)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      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विभक्ति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	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28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के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लिए</a:t>
            </a:r>
            <a:r>
              <a:rPr lang="en-US" sz="28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800" dirty="0" smtClean="0">
              <a:solidFill>
                <a:srgbClr val="7030A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7805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rgbClr val="AE16B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५</a:t>
            </a:r>
            <a:r>
              <a:rPr lang="en-US" sz="3200" b="1" dirty="0" smtClean="0">
                <a:solidFill>
                  <a:srgbClr val="AE16B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en-US" sz="3200" b="1" dirty="0" err="1" smtClean="0">
                <a:solidFill>
                  <a:srgbClr val="AE16B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अपादान</a:t>
            </a:r>
            <a:r>
              <a:rPr lang="en-US" sz="3200" b="1" dirty="0" smtClean="0">
                <a:solidFill>
                  <a:srgbClr val="AE16B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solidFill>
                  <a:srgbClr val="AE16B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</a:t>
            </a:r>
            <a:endParaRPr lang="en-US" sz="3200" b="1" dirty="0">
              <a:solidFill>
                <a:srgbClr val="AE16B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914400"/>
            <a:ext cx="8686800" cy="55626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संज्ञा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या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सर्वनाम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जिस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रुप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उसका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किसी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अन्य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वस्तु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व्यक्ति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स्थान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आदि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अलगाव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अथवा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तुलना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बोध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हो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उसे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‘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अपादान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कहते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हैं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।</a:t>
            </a:r>
          </a:p>
          <a:p>
            <a:pPr>
              <a:lnSpc>
                <a:spcPct val="150000"/>
              </a:lnSpc>
            </a:pP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उदा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1.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हाथ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किताब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गिर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गयी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।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 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अपादान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-		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हाथ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अलगाव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बोध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विभक्ति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-			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से</a:t>
            </a:r>
            <a:endParaRPr lang="en-US" sz="2800" b="1" dirty="0" smtClean="0">
              <a:solidFill>
                <a:srgbClr val="7030A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उदा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2.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मैं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किसन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बड़ा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हू</a:t>
            </a:r>
            <a:r>
              <a:rPr lang="as-IN" sz="2800" b="1" dirty="0" smtClean="0">
                <a:solidFill>
                  <a:srgbClr val="7030A0"/>
                </a:solidFill>
                <a:latin typeface="Arial Unicode MS"/>
                <a:ea typeface="Arial Unicode MS"/>
                <a:cs typeface="Arial Unicode MS"/>
              </a:rPr>
              <a:t>ঁ</a:t>
            </a:r>
            <a:r>
              <a:rPr lang="en-US" sz="2800" b="1" dirty="0" smtClean="0">
                <a:solidFill>
                  <a:srgbClr val="7030A0"/>
                </a:solidFill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।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 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अपादान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किसन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तुलना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बोध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      </a:t>
            </a:r>
            <a:r>
              <a:rPr lang="en-US" sz="2800" b="1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विभक्ति</a:t>
            </a:r>
            <a:r>
              <a:rPr lang="en-US" sz="2800" b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-		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2800" b="1" dirty="0" err="1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से</a:t>
            </a:r>
            <a:r>
              <a:rPr lang="en-US" sz="2800" b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</a:p>
          <a:p>
            <a:pPr marL="0" indent="0">
              <a:buNone/>
            </a:pPr>
            <a:endParaRPr lang="en-US" sz="2800" b="1" dirty="0" smtClean="0">
              <a:solidFill>
                <a:srgbClr val="7030A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4316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243</TotalTime>
  <Words>473</Words>
  <Application>Microsoft Office PowerPoint</Application>
  <PresentationFormat>On-screen Show (4:3)</PresentationFormat>
  <Paragraphs>103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Oriel</vt:lpstr>
      <vt:lpstr>PowerPoint Presentation</vt:lpstr>
      <vt:lpstr>कारक</vt:lpstr>
      <vt:lpstr>विभक्ति</vt:lpstr>
      <vt:lpstr>कारक के प्रकार और उनकी विभक्तियाঁ</vt:lpstr>
      <vt:lpstr>१. कर्ता कारक</vt:lpstr>
      <vt:lpstr>२. कर्म कारक</vt:lpstr>
      <vt:lpstr>३. करण कारक</vt:lpstr>
      <vt:lpstr>४. संप्रदान कारक</vt:lpstr>
      <vt:lpstr>५. अपादान कारक</vt:lpstr>
      <vt:lpstr>६. संबंध कारक</vt:lpstr>
      <vt:lpstr>७. अधिकरण कारक</vt:lpstr>
      <vt:lpstr>८. संबोधन कारक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कारक</dc:title>
  <dc:creator>Royal</dc:creator>
  <cp:lastModifiedBy>Royal</cp:lastModifiedBy>
  <cp:revision>123</cp:revision>
  <dcterms:created xsi:type="dcterms:W3CDTF">2006-08-16T00:00:00Z</dcterms:created>
  <dcterms:modified xsi:type="dcterms:W3CDTF">2018-08-08T08:39:32Z</dcterms:modified>
</cp:coreProperties>
</file>