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6"/>
  </p:notesMasterIdLst>
  <p:sldIdLst>
    <p:sldId id="280" r:id="rId2"/>
    <p:sldId id="268" r:id="rId3"/>
    <p:sldId id="271" r:id="rId4"/>
    <p:sldId id="269" r:id="rId5"/>
    <p:sldId id="257" r:id="rId6"/>
    <p:sldId id="270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12C6"/>
    <a:srgbClr val="41A741"/>
    <a:srgbClr val="FF33CC"/>
    <a:srgbClr val="1E2CB2"/>
    <a:srgbClr val="AC0CA1"/>
    <a:srgbClr val="FF3300"/>
    <a:srgbClr val="DB0B55"/>
    <a:srgbClr val="43CB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1A12A-9EDE-4B85-A0F6-19DD92E87325}" type="datetimeFigureOut">
              <a:rPr lang="en-US" smtClean="0"/>
              <a:t>02/08/2018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32822-290C-4FE5-9CC8-2957BFDE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64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32822-290C-4FE5-9CC8-2957BFDE93D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0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2590800"/>
            <a:ext cx="9144000" cy="4525963"/>
          </a:xfrm>
        </p:spPr>
        <p:txBody>
          <a:bodyPr/>
          <a:lstStyle/>
          <a:p>
            <a:pPr algn="ctr"/>
            <a:endParaRPr lang="en-US" sz="4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en-US" sz="4400" b="1" dirty="0" err="1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डॉ.सतीश</a:t>
            </a:r>
            <a:r>
              <a:rPr lang="en-US" sz="4400" b="1" dirty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400" b="1" dirty="0" err="1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अर्जुन</a:t>
            </a:r>
            <a:r>
              <a:rPr lang="en-US" sz="4400" b="1" dirty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400" b="1" dirty="0" err="1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घोरपडे</a:t>
            </a:r>
            <a:endParaRPr lang="en-US" sz="3600" b="1" dirty="0">
              <a:solidFill>
                <a:srgbClr val="D412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b="1" dirty="0" err="1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अध्यक्ष</a:t>
            </a:r>
            <a:r>
              <a:rPr lang="en-US" b="1" dirty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हिंदी</a:t>
            </a:r>
            <a:r>
              <a:rPr lang="en-US" b="1" dirty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विभाग</a:t>
            </a:r>
            <a:r>
              <a:rPr lang="en-US" b="1" dirty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</a:p>
          <a:p>
            <a:pPr algn="ctr"/>
            <a:r>
              <a:rPr lang="en-US" b="1" dirty="0" err="1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शोधनिर्देशक</a:t>
            </a:r>
            <a:r>
              <a:rPr lang="en-US" b="1" dirty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तथा</a:t>
            </a:r>
            <a:r>
              <a:rPr lang="en-US" b="1" dirty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सहाय्यक</a:t>
            </a:r>
            <a:r>
              <a:rPr lang="en-US" b="1" dirty="0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प्राध्यापक</a:t>
            </a:r>
            <a:endParaRPr lang="en-US" b="1" dirty="0"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माऊली</a:t>
            </a:r>
            <a:r>
              <a:rPr lang="en-US" sz="36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महाविद्यालय</a:t>
            </a:r>
            <a:r>
              <a:rPr lang="en-US" sz="36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वडाला</a:t>
            </a:r>
            <a:endParaRPr lang="en-US" sz="3600" b="1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endParaRPr lang="en-US" sz="36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57200"/>
            <a:ext cx="762000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476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56263" cy="105425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रामभक्ति</a:t>
            </a:r>
            <a:r>
              <a:rPr lang="en-US" sz="32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शाखा</a:t>
            </a:r>
            <a:r>
              <a:rPr lang="en-US" sz="32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के</a:t>
            </a:r>
            <a:r>
              <a:rPr lang="en-US" sz="32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प्रवर्तक</a:t>
            </a:r>
            <a:r>
              <a:rPr lang="en-US" sz="32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/>
            </a:r>
            <a:br>
              <a:rPr lang="en-US" sz="32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r>
              <a:rPr lang="en-US" sz="32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तुलसीदास</a:t>
            </a:r>
            <a:endParaRPr lang="en-US" sz="3200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जीवन-वृत्त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गुरू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माता-पितादि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रचनाऍं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समन्वय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साधना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धार्मिक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क्षेत्र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सामाजिक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क्षेत्र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जनता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के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प्रतिनिधि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काव्य-कौशल</a:t>
            </a:r>
            <a:endParaRPr lang="en-US" b="1" dirty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विश्व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व्यापकता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परिमार्जित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भाषा</a:t>
            </a:r>
            <a:endParaRPr lang="en-US" b="1" dirty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962400" y="1600200"/>
            <a:ext cx="4724400" cy="466953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विविध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शैलियॉं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वीरगाथा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काल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की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छप्पय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पध्दति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गीति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पध्दति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कवित्त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-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सवैया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पध्दति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नीति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के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उपदेश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की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सूक्ति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पध्दति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दोहा-चौपाई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की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प्रबंध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पध्दति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प्रबंध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सौष्ठव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रस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अलंकार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छंद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अभिव्यंजना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तथा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उक्ति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वैचित्र्य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95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56263" cy="105425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/>
            </a:r>
            <a:br>
              <a:rPr lang="en-US" sz="32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r>
              <a:rPr lang="en-US" sz="32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ब ) </a:t>
            </a:r>
            <a:r>
              <a:rPr lang="en-US" sz="32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कृष्णभक्ति</a:t>
            </a:r>
            <a:r>
              <a:rPr lang="en-US" sz="32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शाखा</a:t>
            </a:r>
            <a:r>
              <a:rPr lang="en-US" sz="32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की</a:t>
            </a:r>
            <a:r>
              <a:rPr lang="en-US" sz="32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विशेषताऍं</a:t>
            </a:r>
            <a:endParaRPr lang="en-US" sz="3200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3657600" cy="4572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कृष्णभक्ति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वर्णन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विषयवस्तु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में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मौलिक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उद्भावना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रस-चित्रण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भक्ति-भावना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पात्र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एवं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चरित्र-चित्रण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प्रकृति-चित्रण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रीति-तत्व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समावेश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270248" y="1905000"/>
            <a:ext cx="3657600" cy="4572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प्रेम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की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अलौकिकता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सामाजिक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पक्ष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ऐतिहासिक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पक्ष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काव्य-रुप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शैली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छंद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भाषा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संगीतात्मकता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19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69750"/>
            <a:ext cx="7756263" cy="105425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u="sng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कृष्णभक्ति</a:t>
            </a:r>
            <a:r>
              <a:rPr lang="en-US" sz="3200" b="1" u="sng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u="sng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शाखा</a:t>
            </a:r>
            <a:r>
              <a:rPr lang="en-US" sz="3200" b="1" u="sng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u="sng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के</a:t>
            </a:r>
            <a:r>
              <a:rPr lang="en-US" sz="3200" b="1" u="sng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u="sng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प्रवर्तक</a:t>
            </a:r>
            <a:r>
              <a:rPr lang="en-US" sz="3200" b="1" u="sng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/>
            </a:r>
            <a:br>
              <a:rPr lang="en-US" sz="3200" b="1" u="sng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r>
              <a:rPr lang="en-US" sz="3200" b="1" u="sng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सूरदास</a:t>
            </a:r>
            <a:endParaRPr lang="en-US" sz="3200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जीवन-वृत्त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रचनाऍं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भक्ति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भावना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सूर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की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भक्ति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और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समाज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सूर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की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काव्य-साधना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विनय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के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पद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वात्सल्य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वर्णन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19600" y="1578864"/>
            <a:ext cx="4343400" cy="46695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शृंगार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वर्णन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विप्रलंभ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शृंगार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सूर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के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विरह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वर्णन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पर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एक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आक्षेप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सूर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भ्रमरगीत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प्रकृति-चित्रण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कलापक्ष</a:t>
            </a:r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02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56263" cy="105425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भक्तिकाल</a:t>
            </a:r>
            <a:r>
              <a:rPr lang="en-US" sz="3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के</a:t>
            </a:r>
            <a:r>
              <a:rPr lang="en-US" sz="3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अन्य</a:t>
            </a:r>
            <a:r>
              <a:rPr lang="en-US" sz="3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प्रमुख</a:t>
            </a:r>
            <a:r>
              <a:rPr lang="en-US" sz="3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रचनाकार</a:t>
            </a:r>
            <a:endParaRPr lang="en-US" sz="3600" b="1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3657600" cy="4572000"/>
          </a:xfrm>
        </p:spPr>
        <p:txBody>
          <a:bodyPr>
            <a:normAutofit/>
          </a:bodyPr>
          <a:lstStyle/>
          <a:p>
            <a:pPr marL="777240" lvl="2" indent="0">
              <a:lnSpc>
                <a:spcPct val="150000"/>
              </a:lnSpc>
              <a:buNone/>
            </a:pP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रैदास</a:t>
            </a:r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जीवन-वृत्त</a:t>
            </a:r>
            <a:endParaRPr lang="en-US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मंतव्य</a:t>
            </a:r>
            <a:endParaRPr lang="en-US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रचनाऍं</a:t>
            </a:r>
            <a:endParaRPr lang="en-US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काव्य-महत्व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19600" y="2240280"/>
            <a:ext cx="4343400" cy="387705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      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मीराबाई</a:t>
            </a:r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जीवन-वृत्त</a:t>
            </a:r>
            <a:endParaRPr lang="en-US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रचनाऍं</a:t>
            </a:r>
            <a:endParaRPr lang="en-US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काव्य-सौष्ठव</a:t>
            </a:r>
            <a:endParaRPr lang="en-US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127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04800" y="1905000"/>
            <a:ext cx="8763000" cy="4953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algn="ctr"/>
            <a:r>
              <a:rPr lang="en-US" sz="11500" i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D412C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धन्यवाद</a:t>
            </a:r>
            <a:endParaRPr lang="en-US" sz="11500" i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D412C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algn="ctr"/>
            <a:endParaRPr lang="en-US" sz="11500" i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D412C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191000"/>
            <a:ext cx="2774476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881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0" y="838201"/>
            <a:ext cx="9143999" cy="5287962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इकाई</a:t>
            </a:r>
            <a:r>
              <a:rPr lang="en-US" sz="4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३</a:t>
            </a:r>
            <a:r>
              <a:rPr lang="en-US" sz="4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/>
            </a:r>
            <a:br>
              <a:rPr lang="en-US" sz="4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r>
              <a:rPr lang="en-US" sz="6000" b="1" dirty="0" err="1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भक्तिकाल</a:t>
            </a:r>
            <a:r>
              <a:rPr lang="en-US" sz="60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( </a:t>
            </a:r>
            <a:r>
              <a:rPr lang="en-US" sz="6000" b="1" dirty="0" err="1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पूर्व</a:t>
            </a:r>
            <a:r>
              <a:rPr lang="en-US" sz="60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6000" b="1" dirty="0" err="1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मध्यकाल</a:t>
            </a:r>
            <a:r>
              <a:rPr lang="en-US" sz="60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)</a:t>
            </a: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800" b="1" dirty="0" err="1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वि</a:t>
            </a: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. १३७५ </a:t>
            </a:r>
            <a:r>
              <a:rPr lang="en-US" sz="4800" b="1" dirty="0" err="1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से</a:t>
            </a:r>
            <a:r>
              <a:rPr lang="en-US" sz="4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१७००</a:t>
            </a:r>
            <a:br>
              <a:rPr lang="en-US" sz="4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endParaRPr lang="en-US" sz="4800" b="1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14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70663" cy="1054250"/>
          </a:xfrm>
        </p:spPr>
        <p:txBody>
          <a:bodyPr/>
          <a:lstStyle/>
          <a:p>
            <a:r>
              <a:rPr lang="en-US" b="1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भक्तिकाल</a:t>
            </a: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की</a:t>
            </a:r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परिस्थितियॉं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		</a:t>
            </a:r>
            <a:r>
              <a:rPr 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Gothic"/>
                <a:ea typeface="MS Gothic"/>
                <a:cs typeface="Nirmala UI" pitchFamily="34" charset="0"/>
              </a:rPr>
              <a:t>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Gothic"/>
                <a:ea typeface="MS Gothic"/>
                <a:cs typeface="Nirmala UI" pitchFamily="34" charset="0"/>
              </a:rPr>
              <a:t>☞</a:t>
            </a:r>
            <a:r>
              <a:rPr 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Gothic"/>
                <a:ea typeface="MS Gothic"/>
                <a:cs typeface="Nirmala UI" pitchFamily="34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	</a:t>
            </a:r>
            <a:r>
              <a:rPr lang="en-US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राजनीतिक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परिस्थिति</a:t>
            </a:r>
            <a:endParaRPr lang="en-US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		</a:t>
            </a:r>
            <a:r>
              <a:rPr 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Gothic"/>
                <a:ea typeface="MS Gothic"/>
                <a:cs typeface="Nirmala UI" pitchFamily="34" charset="0"/>
              </a:rPr>
              <a:t>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Gothic"/>
                <a:ea typeface="MS Gothic"/>
                <a:cs typeface="Nirmala UI" pitchFamily="34" charset="0"/>
              </a:rPr>
              <a:t>☞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Gothic"/>
                <a:ea typeface="MS Gothic"/>
                <a:cs typeface="Nirmala UI" pitchFamily="34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	</a:t>
            </a:r>
            <a:r>
              <a:rPr lang="en-US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सामाजिक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परिस्थिति</a:t>
            </a:r>
            <a:endParaRPr lang="en-US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		</a:t>
            </a:r>
            <a:r>
              <a:rPr 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Gothic"/>
                <a:ea typeface="MS Gothic"/>
                <a:cs typeface="Nirmala UI" pitchFamily="34" charset="0"/>
              </a:rPr>
              <a:t>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Gothic"/>
                <a:ea typeface="MS Gothic"/>
                <a:cs typeface="Nirmala UI" pitchFamily="34" charset="0"/>
              </a:rPr>
              <a:t>☞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Gothic"/>
                <a:ea typeface="MS Gothic"/>
                <a:cs typeface="Nirmala UI" pitchFamily="34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	</a:t>
            </a:r>
            <a:r>
              <a:rPr lang="en-US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धार्मिक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परिस्थिति</a:t>
            </a:r>
            <a:endParaRPr lang="en-US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		</a:t>
            </a:r>
            <a:r>
              <a:rPr 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Gothic"/>
                <a:ea typeface="MS Gothic"/>
                <a:cs typeface="Nirmala UI" pitchFamily="34" charset="0"/>
              </a:rPr>
              <a:t>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Gothic"/>
                <a:ea typeface="MS Gothic"/>
                <a:cs typeface="Nirmala UI" pitchFamily="34" charset="0"/>
              </a:rPr>
              <a:t>☞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Gothic"/>
                <a:ea typeface="MS Gothic"/>
                <a:cs typeface="Nirmala UI" pitchFamily="34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	</a:t>
            </a:r>
            <a:r>
              <a:rPr lang="en-US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साहित्यिक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परिस्थिति</a:t>
            </a:r>
            <a:endParaRPr lang="en-US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		</a:t>
            </a:r>
            <a:r>
              <a:rPr 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Gothic"/>
                <a:ea typeface="MS Gothic"/>
                <a:cs typeface="Nirmala UI" pitchFamily="34" charset="0"/>
              </a:rPr>
              <a:t>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Gothic"/>
                <a:ea typeface="MS Gothic"/>
                <a:cs typeface="Nirmala UI" pitchFamily="34" charset="0"/>
              </a:rPr>
              <a:t>☞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Gothic"/>
                <a:ea typeface="MS Gothic"/>
                <a:cs typeface="Nirmala UI" pitchFamily="34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	</a:t>
            </a:r>
            <a:r>
              <a:rPr lang="en-US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सांस्कृतिक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परिस्थिति</a:t>
            </a:r>
            <a:endParaRPr lang="en-US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93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52400" y="2133600"/>
            <a:ext cx="8610600" cy="4724399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n-US" b="1" dirty="0" err="1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भक्तिकाव्य</a:t>
            </a:r>
            <a:endParaRPr lang="en-US" b="1" dirty="0" smtClean="0">
              <a:solidFill>
                <a:srgbClr val="DB0B5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 algn="ctr">
              <a:buNone/>
            </a:pPr>
            <a:endParaRPr lang="en-US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	   </a:t>
            </a:r>
            <a:r>
              <a:rPr 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निर्गुण</a:t>
            </a:r>
            <a:r>
              <a:rPr 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भक्ति</a:t>
            </a:r>
            <a:r>
              <a:rPr 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			     </a:t>
            </a:r>
            <a:r>
              <a:rPr lang="en-US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सगुण</a:t>
            </a:r>
            <a:r>
              <a:rPr lang="en-US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भक्ति</a:t>
            </a:r>
            <a:endParaRPr lang="en-US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ज्ञानाश्रयी</a:t>
            </a:r>
            <a:r>
              <a: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- </a:t>
            </a:r>
            <a:r>
              <a:rPr lang="en-US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संत</a:t>
            </a:r>
            <a:r>
              <a: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काव्य</a:t>
            </a:r>
            <a:r>
              <a: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	</a:t>
            </a:r>
            <a:r>
              <a:rPr lang="en-US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प्रेमाश्रयी</a:t>
            </a:r>
            <a:r>
              <a: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- </a:t>
            </a:r>
            <a:r>
              <a:rPr lang="en-US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सूफी</a:t>
            </a:r>
            <a:r>
              <a: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काव्य</a:t>
            </a:r>
            <a:r>
              <a: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 	</a:t>
            </a:r>
            <a:r>
              <a:rPr lang="en-US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रामभक्ति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         </a:t>
            </a:r>
            <a:r>
              <a:rPr lang="en-US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कृष्णभक्ति</a:t>
            </a:r>
            <a:endParaRPr lang="en-US" sz="20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        </a:t>
            </a:r>
            <a:r>
              <a:rPr lang="en-US" sz="2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संत</a:t>
            </a:r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कबीर</a:t>
            </a:r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                 </a:t>
            </a:r>
            <a:r>
              <a:rPr lang="en-US" sz="2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जायसी</a:t>
            </a:r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 	             </a:t>
            </a:r>
            <a:r>
              <a:rPr lang="en-US" sz="2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तुलसीदास</a:t>
            </a:r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	  </a:t>
            </a:r>
            <a:r>
              <a:rPr lang="en-US" sz="2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सूरदास</a:t>
            </a:r>
            <a:endParaRPr lang="en-US" sz="20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572000" y="2590800"/>
            <a:ext cx="0" cy="153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209800" y="2744338"/>
            <a:ext cx="47244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209800" y="2744339"/>
            <a:ext cx="0" cy="608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934200" y="2744338"/>
            <a:ext cx="0" cy="608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209800" y="38862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086600" y="38862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371600" y="42672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96000" y="42672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371600" y="42672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352800" y="42672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096000" y="42672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8077200" y="42672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arro" pitchFamily="2" charset="0"/>
                <a:cs typeface="Nirmala UI" pitchFamily="34" charset="0"/>
              </a:rPr>
              <a:t/>
            </a:r>
            <a:b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arro" pitchFamily="2" charset="0"/>
                <a:cs typeface="Nirmala UI" pitchFamily="34" charset="0"/>
              </a:rPr>
            </a:b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arro" pitchFamily="2" charset="0"/>
                <a:cs typeface="Nirmala UI" pitchFamily="34" charset="0"/>
              </a:rPr>
              <a:t/>
            </a:r>
            <a:b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arro" pitchFamily="2" charset="0"/>
                <a:cs typeface="Nirmala UI" pitchFamily="34" charset="0"/>
              </a:rPr>
            </a:b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arro" pitchFamily="2" charset="0"/>
                <a:cs typeface="Nirmala UI" pitchFamily="34" charset="0"/>
              </a:rPr>
              <a:t>भक्तिकाल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arro" pitchFamily="2" charset="0"/>
                <a:cs typeface="Nirmala UI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arro" pitchFamily="2" charset="0"/>
                <a:cs typeface="Nirmala UI" pitchFamily="34" charset="0"/>
              </a:rPr>
              <a:t>की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arro" pitchFamily="2" charset="0"/>
                <a:cs typeface="Nirmala UI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arro" pitchFamily="2" charset="0"/>
                <a:cs typeface="Nirmala UI" pitchFamily="34" charset="0"/>
              </a:rPr>
              <a:t>काव्यधाराऍं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arro" pitchFamily="2" charset="0"/>
                <a:cs typeface="Nirmala UI" pitchFamily="34" charset="0"/>
              </a:rPr>
              <a:t/>
            </a:r>
            <a:b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arro" pitchFamily="2" charset="0"/>
                <a:cs typeface="Nirmala UI" pitchFamily="34" charset="0"/>
              </a:rPr>
            </a:br>
            <a:endParaRPr lang="en-US" sz="3600" dirty="0">
              <a:latin typeface="Bizarr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0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720840"/>
            <a:ext cx="8610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निर्गुण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ईश्वर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में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विश्वास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बहुदेववाद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तथा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अवतारवाद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का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विरोध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सदगुरु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का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महत्व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जाति-पाति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के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भेदभाव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का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विरोध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रुढियों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और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आडंबरों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का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विरोध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रहस्यवाद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भजन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तथा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नामस्मरण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शृंगार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वर्णन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एवं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विरह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की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मार्मिक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उक्तियॉं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लोक-संग्रह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की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भावना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नारी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के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प्रति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दृष्टिकोण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मायावाद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से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सावधानता</a:t>
            </a:r>
            <a:endParaRPr lang="en-US" b="1" dirty="0" smtClean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भाषा</a:t>
            </a:r>
            <a:r>
              <a:rPr lang="en-US" b="1" dirty="0" smtClean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एवं</a:t>
            </a:r>
            <a:r>
              <a:rPr lang="en-US" b="1" dirty="0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irmala UI" pitchFamily="34" charset="0"/>
                <a:cs typeface="Nirmala UI" pitchFamily="34" charset="0"/>
              </a:rPr>
              <a:t>शैली</a:t>
            </a:r>
            <a:endParaRPr lang="en-US" b="1" dirty="0">
              <a:solidFill>
                <a:srgbClr val="0070C0"/>
              </a:solidFill>
              <a:latin typeface="Nirmala UI" pitchFamily="34" charset="0"/>
              <a:cs typeface="Nirmala U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76200"/>
            <a:ext cx="8229600" cy="1477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निर्गुण</a:t>
            </a:r>
            <a:r>
              <a:rPr lang="en-US" sz="32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भक्ति</a:t>
            </a:r>
            <a:r>
              <a:rPr lang="en-US" sz="32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काव्यधारा</a:t>
            </a:r>
            <a:r>
              <a:rPr lang="en-US" sz="32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/>
            </a:r>
            <a:br>
              <a:rPr lang="en-US" sz="32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r>
              <a:rPr lang="en-US" sz="32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अ) </a:t>
            </a:r>
            <a:r>
              <a:rPr lang="en-US" sz="32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ज्ञानाश्रयी</a:t>
            </a:r>
            <a:r>
              <a:rPr lang="en-US" sz="32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शाखा</a:t>
            </a:r>
            <a:r>
              <a:rPr lang="en-US" sz="32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की</a:t>
            </a:r>
            <a:r>
              <a:rPr lang="en-US" sz="32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विशेषताऍं</a:t>
            </a:r>
            <a:endParaRPr lang="en-US" sz="3200" b="1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8350"/>
            <a:ext cx="7756263" cy="105425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u="sng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ज्ञानाश्रयी</a:t>
            </a:r>
            <a:r>
              <a:rPr lang="en-US" sz="3200" b="1" u="sng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u="sng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शाखा</a:t>
            </a:r>
            <a:r>
              <a:rPr lang="en-US" sz="3200" b="1" u="sng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u="sng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के</a:t>
            </a:r>
            <a:r>
              <a:rPr lang="en-US" sz="3200" b="1" u="sng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u="sng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प्रवर्तक</a:t>
            </a:r>
            <a:r>
              <a:rPr lang="en-US" sz="3200" b="1" u="sng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/>
            </a:r>
            <a:br>
              <a:rPr lang="en-US" sz="3200" b="1" u="sng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r>
              <a:rPr lang="en-US" sz="3200" b="1" u="sng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संत</a:t>
            </a:r>
            <a:r>
              <a:rPr lang="en-US" sz="3200" b="1" u="sng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u="sng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कबीर</a:t>
            </a:r>
            <a:endParaRPr lang="en-US" sz="3200" dirty="0">
              <a:solidFill>
                <a:srgbClr val="FF33CC"/>
              </a:solidFill>
              <a:latin typeface="Nirmala UI" pitchFamily="34" charset="0"/>
              <a:cs typeface="Nirmala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638800"/>
          </a:xfrm>
        </p:spPr>
        <p:txBody>
          <a:bodyPr>
            <a:noAutofit/>
          </a:bodyPr>
          <a:lstStyle/>
          <a:p>
            <a:pPr marL="514350" indent="-514350">
              <a:buAutoNum type="hindiNumPeriod"/>
            </a:pP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जीवन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वृत्त</a:t>
            </a:r>
            <a:endParaRPr lang="en-US" b="1" dirty="0" smtClean="0">
              <a:solidFill>
                <a:srgbClr val="00B0F0"/>
              </a:solidFill>
              <a:latin typeface="Nirmala UI" pitchFamily="34" charset="0"/>
              <a:cs typeface="Nirmala UI" pitchFamily="34" charset="0"/>
            </a:endParaRPr>
          </a:p>
          <a:p>
            <a:pPr marL="514350" indent="-514350">
              <a:buAutoNum type="hindiNumPeriod"/>
            </a:pP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व्यक्तित्व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की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विशेषताऍं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-	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विद्रोही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, </a:t>
            </a:r>
            <a:r>
              <a:rPr lang="en-US" b="1" dirty="0" err="1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क्रांतिकारी</a:t>
            </a:r>
            <a:r>
              <a:rPr lang="en-US" b="1" dirty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समाजसुधारक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,    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उदार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,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बाह्याडंबर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विरोधी</a:t>
            </a:r>
            <a:r>
              <a:rPr lang="en-US" b="1" dirty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,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मस्तमौला</a:t>
            </a:r>
            <a:r>
              <a:rPr lang="en-US" b="1" dirty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, </a:t>
            </a:r>
            <a:r>
              <a:rPr lang="en-US" b="1" dirty="0" err="1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निर्भिक</a:t>
            </a:r>
            <a:r>
              <a:rPr lang="en-US" b="1" dirty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,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फक्कड</a:t>
            </a:r>
            <a:r>
              <a:rPr lang="en-US" b="1" dirty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,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साहसी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,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सत्य-अहिंसा-प्रेम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के</a:t>
            </a:r>
            <a:r>
              <a:rPr lang="en-US" b="1" dirty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समर्थक</a:t>
            </a:r>
            <a:r>
              <a:rPr lang="en-US" b="1" dirty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endParaRPr lang="en-US" b="1" dirty="0" smtClean="0">
              <a:solidFill>
                <a:srgbClr val="00B0F0"/>
              </a:solidFill>
              <a:latin typeface="Nirmala UI" pitchFamily="34" charset="0"/>
              <a:cs typeface="Nirmala UI" pitchFamily="34" charset="0"/>
            </a:endParaRPr>
          </a:p>
          <a:p>
            <a:pPr marL="514350" indent="-514350">
              <a:buAutoNum type="hindiNumPeriod"/>
            </a:pP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ग्रंथ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-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बीजक</a:t>
            </a:r>
            <a:endParaRPr lang="en-US" b="1" dirty="0" smtClean="0">
              <a:solidFill>
                <a:srgbClr val="00B0F0"/>
              </a:solidFill>
              <a:latin typeface="Nirmala UI" pitchFamily="34" charset="0"/>
              <a:cs typeface="Nirmala UI" pitchFamily="34" charset="0"/>
            </a:endParaRPr>
          </a:p>
          <a:p>
            <a:pPr marL="514350" indent="-514350">
              <a:buAutoNum type="hindiNumPeriod"/>
            </a:pP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कबीर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के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सिध्दांत</a:t>
            </a:r>
            <a:endParaRPr lang="en-US" b="1" dirty="0" smtClean="0">
              <a:solidFill>
                <a:srgbClr val="00B0F0"/>
              </a:solidFill>
              <a:latin typeface="Nirmala UI" pitchFamily="34" charset="0"/>
              <a:cs typeface="Nirmala UI" pitchFamily="34" charset="0"/>
            </a:endParaRPr>
          </a:p>
          <a:p>
            <a:pPr marL="514350" indent="-514350">
              <a:buAutoNum type="hindiNumPeriod"/>
            </a:pP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रसस्यवाद</a:t>
            </a:r>
            <a:endParaRPr lang="en-US" b="1" dirty="0" smtClean="0">
              <a:solidFill>
                <a:srgbClr val="00B0F0"/>
              </a:solidFill>
              <a:latin typeface="Nirmala UI" pitchFamily="34" charset="0"/>
              <a:cs typeface="Nirmala UI" pitchFamily="34" charset="0"/>
            </a:endParaRPr>
          </a:p>
          <a:p>
            <a:pPr marL="514350" indent="-514350">
              <a:buAutoNum type="hindiNumPeriod"/>
            </a:pP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कबीर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के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काव्य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में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गुरू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का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महत्व</a:t>
            </a:r>
            <a:endParaRPr lang="en-US" b="1" dirty="0" smtClean="0">
              <a:solidFill>
                <a:srgbClr val="00B0F0"/>
              </a:solidFill>
              <a:latin typeface="Nirmala UI" pitchFamily="34" charset="0"/>
              <a:cs typeface="Nirmala UI" pitchFamily="34" charset="0"/>
            </a:endParaRPr>
          </a:p>
          <a:p>
            <a:pPr marL="514350" indent="-514350">
              <a:buAutoNum type="hindiNumPeriod"/>
            </a:pP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कबीर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का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सामाजिक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पक्ष</a:t>
            </a:r>
            <a:endParaRPr lang="en-US" b="1" dirty="0" smtClean="0">
              <a:solidFill>
                <a:srgbClr val="00B0F0"/>
              </a:solidFill>
              <a:latin typeface="Nirmala UI" pitchFamily="34" charset="0"/>
              <a:cs typeface="Nirmala UI" pitchFamily="34" charset="0"/>
            </a:endParaRPr>
          </a:p>
          <a:p>
            <a:pPr marL="514350" indent="-514350">
              <a:buAutoNum type="hindiNumPeriod"/>
            </a:pP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कबीर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का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धार्मिक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पक्ष</a:t>
            </a:r>
            <a:endParaRPr lang="en-US" b="1" dirty="0" smtClean="0">
              <a:solidFill>
                <a:srgbClr val="00B0F0"/>
              </a:solidFill>
              <a:latin typeface="Nirmala UI" pitchFamily="34" charset="0"/>
              <a:cs typeface="Nirmala UI" pitchFamily="34" charset="0"/>
            </a:endParaRPr>
          </a:p>
          <a:p>
            <a:pPr marL="514350" indent="-514350">
              <a:buAutoNum type="hindiNumPeriod"/>
            </a:pP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काव्य</a:t>
            </a:r>
            <a:r>
              <a:rPr lang="en-US" b="1" dirty="0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Nirmala UI" pitchFamily="34" charset="0"/>
                <a:cs typeface="Nirmala UI" pitchFamily="34" charset="0"/>
              </a:rPr>
              <a:t>समीक्षा</a:t>
            </a:r>
            <a:endParaRPr lang="en-US" b="1" dirty="0" smtClean="0">
              <a:solidFill>
                <a:srgbClr val="00B0F0"/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51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56263" cy="105425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/>
            </a:r>
            <a:br>
              <a:rPr lang="en-US" sz="40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r>
              <a:rPr lang="en-US" sz="40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ब) </a:t>
            </a:r>
            <a:r>
              <a:rPr lang="en-US" sz="40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प्रेमाश्रयी</a:t>
            </a:r>
            <a:r>
              <a:rPr lang="en-US" sz="40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शाखा</a:t>
            </a:r>
            <a:r>
              <a:rPr lang="en-US" sz="40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की</a:t>
            </a:r>
            <a:r>
              <a:rPr lang="en-US" sz="40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विशेषताऍं</a:t>
            </a:r>
            <a:endParaRPr lang="en-US" sz="4000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निर्गुण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संत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प्रबंध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कल्पना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भाव-व्यंजना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चरित्र-चित्रण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लोकपक्ष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एवं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हिंदू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संस्कृति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शैतान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मंडनात्मकता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नारी-चित्रण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प्रेम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कहानियों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की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मूल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प्रेरणा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रस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प्रतीक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विधान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विधि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प्रभाव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काव्य-प्रकार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भाषा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छंद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अलंकार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मध्ययुगीन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प्रेम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काव्यों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की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समान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परंपरा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57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56263" cy="105425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u="sng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प्रेमाश्रयी</a:t>
            </a:r>
            <a:r>
              <a:rPr lang="en-US" sz="2800" b="1" u="sng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800" b="1" u="sng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शाखा</a:t>
            </a:r>
            <a:r>
              <a:rPr lang="en-US" sz="2800" b="1" u="sng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800" b="1" u="sng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के</a:t>
            </a:r>
            <a:r>
              <a:rPr lang="en-US" sz="2800" b="1" u="sng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800" b="1" u="sng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प्रवर्तक</a:t>
            </a:r>
            <a:r>
              <a:rPr lang="en-US" sz="2800" b="1" u="sng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/>
            </a:r>
            <a:br>
              <a:rPr lang="en-US" sz="2800" b="1" u="sng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r>
              <a:rPr lang="en-US" sz="2800" b="1" u="sng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मलिक</a:t>
            </a:r>
            <a:r>
              <a:rPr lang="en-US" sz="2800" b="1" u="sng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800" b="1" u="sng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मुहम्मद</a:t>
            </a:r>
            <a:r>
              <a:rPr lang="en-US" sz="2800" b="1" u="sng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800" b="1" u="sng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जायसी</a:t>
            </a:r>
            <a:endParaRPr lang="en-US" sz="2800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जीवन-वृत्त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निवास-स्थान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गुरू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माता-पितादि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रचनाऍं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पद्मावत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जायसी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काव्य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लोक-पक्ष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जायसी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रहस्यवाद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कबीर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और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जायसी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रहस्यवाद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पद्मावत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महाकाव्यत्व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काव्य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समीक्षा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संयोग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पक्ष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अन्य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रस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प्रकृति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चित्रण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चरित्र-चित्रण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अलंकार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छंद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भाषा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कबीर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और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जायसी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33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5950"/>
            <a:ext cx="7756263" cy="105425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सगुण</a:t>
            </a:r>
            <a:r>
              <a:rPr lang="en-US" sz="32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भक्ति</a:t>
            </a:r>
            <a:r>
              <a:rPr lang="en-US" sz="32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काव्यधारा</a:t>
            </a:r>
            <a:r>
              <a:rPr lang="en-US" sz="32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/>
            </a:r>
            <a:br>
              <a:rPr lang="en-US" sz="32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r>
              <a:rPr lang="en-US" sz="32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अ ) </a:t>
            </a:r>
            <a:r>
              <a:rPr lang="en-US" sz="32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रामभक्ति</a:t>
            </a:r>
            <a:r>
              <a:rPr lang="en-US" sz="32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शाखा</a:t>
            </a:r>
            <a:r>
              <a:rPr lang="en-US" sz="32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की</a:t>
            </a:r>
            <a:r>
              <a:rPr lang="en-US" sz="32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विशेषताऍं</a:t>
            </a:r>
            <a:endParaRPr lang="en-US" sz="3200" dirty="0">
              <a:solidFill>
                <a:srgbClr val="FF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3657600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राम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स्वरुप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समन्वयात्मकता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लोक-संग्रह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की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भावना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भक्ति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स्वरुप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रस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पात्र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तथा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चरित्र-चित्रण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270248" y="1981200"/>
            <a:ext cx="3657600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रामभक्ति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में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मधुर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रस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समावेश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काव्य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शैली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छंद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अलंकार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भाषा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84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505</TotalTime>
  <Words>313</Words>
  <Application>Microsoft Office PowerPoint</Application>
  <PresentationFormat>On-screen Show (4:3)</PresentationFormat>
  <Paragraphs>162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PowerPoint Presentation</vt:lpstr>
      <vt:lpstr>PowerPoint Presentation</vt:lpstr>
      <vt:lpstr>भक्तिकाल की परिस्थितियॉं</vt:lpstr>
      <vt:lpstr>  भक्तिकाल की काव्यधाराऍं </vt:lpstr>
      <vt:lpstr>PowerPoint Presentation</vt:lpstr>
      <vt:lpstr>ज्ञानाश्रयी शाखा के प्रवर्तक संत कबीर</vt:lpstr>
      <vt:lpstr> ब) प्रेमाश्रयी शाखा की विशेषताऍं</vt:lpstr>
      <vt:lpstr>प्रेमाश्रयी शाखा के प्रवर्तक मलिक मुहम्मद जायसी</vt:lpstr>
      <vt:lpstr>सगुण भक्ति काव्यधारा  अ ) रामभक्ति शाखा की विशेषताऍं</vt:lpstr>
      <vt:lpstr>रामभक्ति शाखा के प्रवर्तक तुलसीदास</vt:lpstr>
      <vt:lpstr>  ब ) कृष्णभक्ति शाखा की विशेषताऍं</vt:lpstr>
      <vt:lpstr>कृष्णभक्ति शाखा के प्रवर्तक सूरदास</vt:lpstr>
      <vt:lpstr>भक्तिकाल के अन्य प्रमुख रचनाकार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इकाई १ प्रयोजनमूलक हिंदी</dc:title>
  <dc:creator>Royal</dc:creator>
  <cp:lastModifiedBy>Royal</cp:lastModifiedBy>
  <cp:revision>76</cp:revision>
  <dcterms:created xsi:type="dcterms:W3CDTF">2006-08-16T00:00:00Z</dcterms:created>
  <dcterms:modified xsi:type="dcterms:W3CDTF">2018-08-02T18:18:32Z</dcterms:modified>
</cp:coreProperties>
</file>