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3"/>
  </p:notesMasterIdLst>
  <p:sldIdLst>
    <p:sldId id="256" r:id="rId2"/>
    <p:sldId id="265" r:id="rId3"/>
    <p:sldId id="257" r:id="rId4"/>
    <p:sldId id="268" r:id="rId5"/>
    <p:sldId id="269" r:id="rId6"/>
    <p:sldId id="258" r:id="rId7"/>
    <p:sldId id="260" r:id="rId8"/>
    <p:sldId id="271" r:id="rId9"/>
    <p:sldId id="266" r:id="rId10"/>
    <p:sldId id="267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CA1"/>
    <a:srgbClr val="0DC323"/>
    <a:srgbClr val="D412C6"/>
    <a:srgbClr val="DB0B5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1A12A-9EDE-4B85-A0F6-19DD92E87325}" type="datetimeFigureOut">
              <a:rPr lang="en-US" smtClean="0"/>
              <a:t>13/08/2018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32822-290C-4FE5-9CC8-2957BFDE9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64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32822-290C-4FE5-9CC8-2957BFDE93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80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F32822-290C-4FE5-9CC8-2957BFDE93D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580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13/08/2018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13/08/2018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13/08/2018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13/08/2018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13/08/2018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13/08/2018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13/08/2018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13/08/2018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84" y="914400"/>
            <a:ext cx="9120116" cy="46482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 err="1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सुस्वागतम</a:t>
            </a:r>
            <a:endParaRPr lang="en-US" sz="9600" b="1" dirty="0">
              <a:solidFill>
                <a:srgbClr val="AC0CA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endParaRPr lang="en-US" sz="44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algn="ctr"/>
            <a:r>
              <a:rPr lang="en-US" sz="4400" b="1" dirty="0" err="1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डॉ.सतीश</a:t>
            </a:r>
            <a:r>
              <a:rPr lang="en-US" sz="4400" b="1" dirty="0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400" b="1" dirty="0" err="1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अर्जुन</a:t>
            </a:r>
            <a:r>
              <a:rPr lang="en-US" sz="4400" b="1" dirty="0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4400" b="1" dirty="0" err="1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घोरपडे</a:t>
            </a:r>
            <a:endParaRPr lang="en-US" sz="3600" b="1" dirty="0" smtClean="0">
              <a:solidFill>
                <a:srgbClr val="DB0B5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algn="ctr"/>
            <a:r>
              <a:rPr lang="en-US" sz="2400" b="1" dirty="0" err="1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अध्यक्ष</a:t>
            </a:r>
            <a:r>
              <a:rPr lang="en-US" sz="2400" b="1" dirty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400" b="1" dirty="0" err="1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हिंदी</a:t>
            </a:r>
            <a:r>
              <a:rPr lang="en-US" sz="2400" b="1" dirty="0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400" b="1" dirty="0" err="1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विभाग</a:t>
            </a:r>
            <a:r>
              <a:rPr lang="en-US" sz="2400" b="1" dirty="0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, </a:t>
            </a:r>
          </a:p>
          <a:p>
            <a:pPr algn="ctr"/>
            <a:r>
              <a:rPr lang="en-US" sz="2400" b="1" dirty="0" err="1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शोधनिर्देशक</a:t>
            </a:r>
            <a:r>
              <a:rPr lang="en-US" sz="2400" b="1" dirty="0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400" b="1" dirty="0" err="1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तथा</a:t>
            </a:r>
            <a:r>
              <a:rPr lang="en-US" sz="2400" b="1" dirty="0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400" b="1" dirty="0" err="1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सहाय्यक</a:t>
            </a:r>
            <a:r>
              <a:rPr lang="en-US" sz="2400" b="1" dirty="0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400" b="1" dirty="0" err="1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प्राध्यापक</a:t>
            </a:r>
            <a:endParaRPr lang="en-US" b="1" dirty="0" smtClean="0">
              <a:solidFill>
                <a:srgbClr val="DB0B5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माऊली</a:t>
            </a:r>
            <a:r>
              <a:rPr lang="en-US" sz="3600" b="1" dirty="0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600" b="1" dirty="0" err="1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महाविद्यालय</a:t>
            </a:r>
            <a:r>
              <a:rPr lang="en-US" sz="3600" b="1" dirty="0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600" b="1" dirty="0" err="1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वडाला</a:t>
            </a:r>
            <a:endParaRPr lang="en-US" sz="3600" b="1" dirty="0" smtClean="0">
              <a:solidFill>
                <a:srgbClr val="DB0B5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endParaRPr lang="en-US" sz="3600" b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0448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73183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शब्दशक्ति</a:t>
            </a:r>
            <a:r>
              <a:rPr lang="en-US" sz="3600" b="1" dirty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3600" b="1" dirty="0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भेद</a:t>
            </a:r>
            <a:endParaRPr lang="en-US" sz="3600" dirty="0">
              <a:solidFill>
                <a:srgbClr val="AC0CA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0" y="1066800"/>
            <a:ext cx="8991600" cy="5791200"/>
          </a:xfrm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buAutoNum type="hindiNumPeriod"/>
            </a:pP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अभिधा</a:t>
            </a:r>
            <a:r>
              <a:rPr lang="en-US" sz="28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मुख्या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/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अग्रिमा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sz="2800" b="1" dirty="0" err="1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इ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शब्दशक्ति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द्वारा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मुख्य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अर्थ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बोध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होता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</a:t>
            </a:r>
            <a:endParaRPr lang="en-US" sz="28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lnSpc>
                <a:spcPct val="150000"/>
              </a:lnSpc>
              <a:buAutoNum type="hindiNumPeriod"/>
            </a:pP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लक्षणा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ः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मुख्य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अर्थ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में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बाधा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उत्पन्न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होने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पर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रूढि</a:t>
            </a:r>
            <a:r>
              <a:rPr lang="en-US" sz="2800" b="1" dirty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प्रयोजन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कारण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जिस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द्वारा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मुख्य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अर्थ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संबंधित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दूसरा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अर्थ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निकलता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उसे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लक्षणा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शब्दशक्ति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कहते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28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lnSpc>
                <a:spcPct val="150000"/>
              </a:lnSpc>
              <a:buAutoNum type="hindiNumPeriod"/>
            </a:pP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व्यंजना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ः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जब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अभिधा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एवं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लक्षणा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अर्थ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व्यक्त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करने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में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असमर्थ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जाते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तब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व्यंजना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शक्ति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काव्य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में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छिपे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हुए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गूढ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़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सौंदर्य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को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प्रकट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करती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b="1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  <a:endParaRPr lang="en-US" sz="2800" b="1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91657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04800" y="609600"/>
            <a:ext cx="8763000" cy="4953000"/>
          </a:xfrm>
        </p:spPr>
        <p:txBody>
          <a:bodyPr>
            <a:noAutofit/>
          </a:bodyPr>
          <a:lstStyle/>
          <a:p>
            <a:pPr algn="ctr"/>
            <a:r>
              <a:rPr lang="en-US" sz="13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धन्यवाद</a:t>
            </a:r>
            <a:endParaRPr lang="en-US" sz="13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19800" y="3810000"/>
            <a:ext cx="2774476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88136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b="1" dirty="0" err="1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इकाई</a:t>
            </a:r>
            <a:r>
              <a:rPr lang="en-US" sz="3600" b="1" dirty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3600" b="1" dirty="0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१  </a:t>
            </a:r>
            <a:r>
              <a:rPr lang="en-US" sz="3600" b="1" u="sng" dirty="0" err="1" smtClean="0">
                <a:solidFill>
                  <a:srgbClr val="DB0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साहित्य</a:t>
            </a:r>
            <a:endParaRPr lang="en-US" sz="3600" dirty="0">
              <a:solidFill>
                <a:srgbClr val="DB0B55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1905000"/>
            <a:ext cx="3657600" cy="3886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१.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परिभाषा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algn="just">
              <a:lnSpc>
                <a:spcPct val="160000"/>
              </a:lnSpc>
            </a:pP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तत्व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algn="just">
              <a:lnSpc>
                <a:spcPct val="160000"/>
              </a:lnSpc>
            </a:pP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प्रेरणा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algn="just">
              <a:lnSpc>
                <a:spcPct val="160000"/>
              </a:lnSpc>
            </a:pP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प्रयोजन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1975" y="1905000"/>
            <a:ext cx="3657600" cy="45720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२.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शब्दशक्ति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algn="just">
              <a:lnSpc>
                <a:spcPct val="160000"/>
              </a:lnSpc>
            </a:pP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स्वरुप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algn="just"/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भेद</a:t>
            </a:r>
            <a:endParaRPr lang="en-US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marL="0" indent="0" algn="just">
              <a:buNone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	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१.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अभिधा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, </a:t>
            </a:r>
          </a:p>
          <a:p>
            <a:pPr marL="0" indent="0" algn="just">
              <a:buNone/>
            </a:pP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	२.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लक्षणा</a:t>
            </a:r>
            <a:endParaRPr lang="en-US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 marL="0" indent="0" algn="just">
              <a:buNone/>
            </a:pP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	३.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व्यंजना</a:t>
            </a:r>
            <a:endParaRPr lang="en-US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7885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94456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साहित्य</a:t>
            </a:r>
            <a:r>
              <a:rPr lang="en-US" sz="32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32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परिभाषाए</a:t>
            </a:r>
            <a:r>
              <a:rPr lang="hi-IN" sz="32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ँ</a:t>
            </a:r>
            <a:r>
              <a:rPr lang="en-US" sz="3200" b="1" dirty="0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- </a:t>
            </a:r>
            <a:r>
              <a:rPr lang="en-US" sz="3200" b="1" dirty="0" err="1" smtClean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संस्कृत</a:t>
            </a:r>
            <a:r>
              <a:rPr lang="en-US" sz="3200" b="1" dirty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200" b="1" dirty="0">
                <a:solidFill>
                  <a:srgbClr val="D412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3200" dirty="0">
              <a:solidFill>
                <a:srgbClr val="D412C6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562600"/>
          </a:xfrm>
        </p:spPr>
        <p:txBody>
          <a:bodyPr>
            <a:noAutofit/>
          </a:bodyPr>
          <a:lstStyle/>
          <a:p>
            <a:pPr marL="514350" indent="-514350">
              <a:lnSpc>
                <a:spcPct val="200000"/>
              </a:lnSpc>
              <a:buAutoNum type="hindiNumPeriod"/>
            </a:pP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राजशेखर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‘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शब्दार्थ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योर्यथावत्सहभावेन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विद्या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साहित्य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विद्या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</a:p>
          <a:p>
            <a:pPr marL="514350" indent="-514350">
              <a:lnSpc>
                <a:spcPct val="200000"/>
              </a:lnSpc>
              <a:buAutoNum type="hindiNumPeriod"/>
            </a:pP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भामह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‘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शब्दार्थौ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संहितौ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काव्यम्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</a:p>
          <a:p>
            <a:pPr marL="514350" indent="-514350">
              <a:lnSpc>
                <a:spcPct val="200000"/>
              </a:lnSpc>
              <a:buAutoNum type="hindiNumPeriod"/>
            </a:pP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विश्वनाथ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‘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वाक्य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रसात्मक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काव्यम्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</a:p>
          <a:p>
            <a:pPr marL="514350" indent="-514350">
              <a:lnSpc>
                <a:spcPct val="200000"/>
              </a:lnSpc>
              <a:buAutoNum type="hindiNumPeriod"/>
            </a:pP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पंडित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राज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जगन्नाथ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‘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रमणीयार्थ-प्रतिपादकः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शब्दः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काव्यम्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</a:p>
          <a:p>
            <a:pPr marL="514350" indent="-514350">
              <a:lnSpc>
                <a:spcPct val="200000"/>
              </a:lnSpc>
              <a:buAutoNum type="hindiNumPeriod"/>
            </a:pP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मम्मटः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‘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तद्दौषौ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शब्दार्थों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सगुनावनलंकृति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पुनः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क्यापी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1557058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err="1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साहित्य</a:t>
            </a:r>
            <a:r>
              <a:rPr lang="en-US" sz="3200" b="1" dirty="0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3200" b="1" dirty="0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परिभाषाए</a:t>
            </a:r>
            <a:r>
              <a:rPr lang="hi-IN" sz="3200" b="1" dirty="0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ँ</a:t>
            </a:r>
            <a:r>
              <a:rPr lang="en-US" sz="3200" b="1" dirty="0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 - </a:t>
            </a:r>
            <a:r>
              <a:rPr lang="en-US" sz="3200" b="1" dirty="0" err="1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पाश्चात्य</a:t>
            </a:r>
            <a:endParaRPr lang="en-US" sz="3200" dirty="0">
              <a:solidFill>
                <a:srgbClr val="AC0CA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609" y="990600"/>
            <a:ext cx="8839200" cy="62484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AutoNum type="hindiNumPeriod"/>
            </a:pP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वर्ड्स्वर्थ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‘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कविता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प्रबल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अनुभूतियों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सहज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उद्रेक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जिसका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स्त्रोत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शांति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समय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में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स्मृत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मनोवेगों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फूटता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।’</a:t>
            </a:r>
          </a:p>
          <a:p>
            <a:pPr marL="514350" indent="-514350">
              <a:lnSpc>
                <a:spcPct val="150000"/>
              </a:lnSpc>
              <a:buAutoNum type="hindiNumPeriod"/>
            </a:pP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डॉ.जॉनसन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‘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कविता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वह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कला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जो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कल्पना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सहायता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विवेक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द्वारा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सत्य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और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आनंद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संयोजन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करती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।’</a:t>
            </a:r>
            <a:endParaRPr lang="en-US" sz="280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514350" indent="-514350">
              <a:lnSpc>
                <a:spcPct val="150000"/>
              </a:lnSpc>
              <a:buAutoNum type="hindiNumPeriod"/>
            </a:pP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कवि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शैली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‘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कविता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हमारे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सर्वाधिक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सुखपूर्ण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क्षणों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सर्वमुखी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देन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।’</a:t>
            </a:r>
          </a:p>
          <a:p>
            <a:pPr marL="514350" indent="-514350">
              <a:lnSpc>
                <a:spcPct val="150000"/>
              </a:lnSpc>
              <a:buAutoNum type="hindiNumPeriod"/>
            </a:pP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चैंबर्स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शब्दकोश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‘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कल्पना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और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अनुभूति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अनुप्राणित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विचारों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को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मधुर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शब्दों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में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अभिव्यंजित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करने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कला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ही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काव्य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।’</a:t>
            </a:r>
          </a:p>
        </p:txBody>
      </p:sp>
    </p:spTree>
    <p:extLst>
      <p:ext uri="{BB962C8B-B14F-4D97-AF65-F5344CB8AC3E}">
        <p14:creationId xmlns:p14="http://schemas.microsoft.com/office/powerpoint/2010/main" val="40109012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साहित्य</a:t>
            </a:r>
            <a:r>
              <a:rPr lang="en-US" sz="3200" b="1" dirty="0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3200" b="1" dirty="0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200" b="1" dirty="0" err="1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परिभाषाए</a:t>
            </a:r>
            <a:r>
              <a:rPr lang="hi-IN" sz="3200" b="1" dirty="0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ँ</a:t>
            </a:r>
            <a:r>
              <a:rPr lang="en-US" sz="3200" b="1" dirty="0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 - </a:t>
            </a:r>
            <a:r>
              <a:rPr lang="en-US" sz="3200" b="1" dirty="0" err="1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/>
                <a:ea typeface="Arial Unicode MS"/>
                <a:cs typeface="Arial Unicode MS"/>
              </a:rPr>
              <a:t>हिंदी</a:t>
            </a:r>
            <a:r>
              <a:rPr lang="en-US" sz="3200" b="1" dirty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200" b="1" dirty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3200" dirty="0">
              <a:solidFill>
                <a:srgbClr val="AC0CA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762000"/>
            <a:ext cx="9144000" cy="452596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१.आचार्य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केशवदास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‘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जदपि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सुजाति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सुलच्छिनी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सुबास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सरस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सुवृत्त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   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  	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भूषण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बिनु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न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विराजहिं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कविता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बनिता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मित्त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॥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२.आचार्य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चिंतामणी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‘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सगुन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अलंकारन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सहित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दोष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रहित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जो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होई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		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शब्द-अर्थ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वारौ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कवित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बिबुद्ध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कहत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सब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कोई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॥’</a:t>
            </a:r>
          </a:p>
          <a:p>
            <a:pPr marL="0" indent="0" algn="just">
              <a:buNone/>
            </a:pP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३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आचार्य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रामचंद्र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शुक्ल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‘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जिस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प्रकार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आत्मा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मुक्तावस्था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ज्ञानदशा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कहलाती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उसी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प्रकार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हृदय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मुक्तावस्था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रस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दशा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कहलाती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हृदय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इसी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मुक्तिसाधना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लिए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मनुष्य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वाणी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जो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विधान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करती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आयी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उसे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कविता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कहते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हैं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</a:t>
            </a:r>
          </a:p>
          <a:p>
            <a:pPr marL="0" indent="0" algn="just">
              <a:buNone/>
            </a:pP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४.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जयशंकर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प्रसद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काव्य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आत्मा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संकल्पनात्मक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अनुभूति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जिसका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संबंध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विश्लेषण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विकल्प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विज्ञान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नहीं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वह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एक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श्रेयमयी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प्रेमरचना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40109012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152400"/>
            <a:ext cx="7756263" cy="1054250"/>
          </a:xfrm>
        </p:spPr>
        <p:txBody>
          <a:bodyPr>
            <a:noAutofit/>
          </a:bodyPr>
          <a:lstStyle/>
          <a:p>
            <a:pPr algn="ctr"/>
            <a:r>
              <a:rPr lang="en-US" sz="3600" b="1" u="sng" dirty="0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600" b="1" u="sng" dirty="0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600" b="1" u="sng" dirty="0" err="1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साहित्य</a:t>
            </a:r>
            <a:r>
              <a:rPr lang="en-US" sz="3600" b="1" u="sng" dirty="0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u="sng" dirty="0" err="1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3600" b="1" u="sng" dirty="0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तत्व</a:t>
            </a:r>
            <a:endParaRPr lang="en-US" sz="3600" dirty="0">
              <a:solidFill>
                <a:srgbClr val="AC0CA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534400" cy="464820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शब्द</a:t>
            </a:r>
            <a:r>
              <a:rPr lang="en-US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तत्व</a:t>
            </a:r>
            <a:endParaRPr lang="en-US" sz="2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अर्थ</a:t>
            </a:r>
            <a:r>
              <a:rPr lang="en-US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तत्व</a:t>
            </a:r>
            <a:endParaRPr lang="en-US" sz="2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भाव</a:t>
            </a:r>
            <a:r>
              <a:rPr lang="en-US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तत्व</a:t>
            </a:r>
            <a:endParaRPr lang="en-US" sz="2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कल्पना</a:t>
            </a:r>
            <a:r>
              <a:rPr lang="en-US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तत्व</a:t>
            </a:r>
            <a:endParaRPr lang="en-US" sz="2800" b="1" i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rmala UI" pitchFamily="34" charset="0"/>
              <a:ea typeface="Arial Unicode MS" pitchFamily="34" charset="-128"/>
              <a:cs typeface="Nirmala UI" pitchFamily="34" charset="0"/>
            </a:endParaRP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बुद्धि</a:t>
            </a:r>
            <a:r>
              <a:rPr lang="en-US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तत्व</a:t>
            </a:r>
            <a:r>
              <a:rPr lang="en-US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( </a:t>
            </a:r>
            <a:r>
              <a:rPr lang="en-US" sz="2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विचार</a:t>
            </a:r>
            <a:r>
              <a:rPr lang="en-US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 </a:t>
            </a:r>
            <a:r>
              <a:rPr lang="en-US" sz="2800" b="1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तत्व</a:t>
            </a:r>
            <a:r>
              <a:rPr lang="en-US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rmala UI" pitchFamily="34" charset="0"/>
                <a:ea typeface="Arial Unicode MS" pitchFamily="34" charset="-128"/>
                <a:cs typeface="Nirmala U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928069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साहित्य</a:t>
            </a:r>
            <a:r>
              <a:rPr lang="en-US" sz="3600" b="1" dirty="0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3600" b="1" dirty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प्रेरणा</a:t>
            </a:r>
            <a:endParaRPr lang="en-US" sz="3600" b="1" u="sng" dirty="0">
              <a:solidFill>
                <a:srgbClr val="AC0CA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467600" cy="4873752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150000"/>
              </a:lnSpc>
              <a:buAutoNum type="hindiNumPeriod"/>
            </a:pP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धन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और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यश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कमाने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मनुष्य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प्रवृत्ति</a:t>
            </a:r>
            <a:endParaRPr lang="en-US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lnSpc>
                <a:spcPct val="150000"/>
              </a:lnSpc>
              <a:buAutoNum type="hindiNumPeriod"/>
            </a:pP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मनुष्य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आत्म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अभिव्यक्ति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प्रवृत्ति</a:t>
            </a:r>
            <a:endParaRPr lang="en-US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lnSpc>
                <a:spcPct val="150000"/>
              </a:lnSpc>
              <a:buAutoNum type="hindiNumPeriod"/>
            </a:pP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मनुष्य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अनुकरण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प्रवृत्ति</a:t>
            </a:r>
            <a:endParaRPr lang="en-US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lnSpc>
                <a:spcPct val="150000"/>
              </a:lnSpc>
              <a:buAutoNum type="hindiNumPeriod"/>
            </a:pP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मनुष्य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सौंदर्य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प्रेम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प्रवृत्ति</a:t>
            </a:r>
            <a:endParaRPr lang="en-US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lnSpc>
                <a:spcPct val="150000"/>
              </a:lnSpc>
              <a:buAutoNum type="hindiNumPeriod"/>
            </a:pP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मनुष्य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काम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प्रवृत्ति</a:t>
            </a:r>
            <a:endParaRPr lang="en-US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lnSpc>
                <a:spcPct val="150000"/>
              </a:lnSpc>
              <a:buAutoNum type="hindiNumPeriod"/>
            </a:pP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मनुष्य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हीनता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प्रवृत्ति</a:t>
            </a:r>
            <a:endParaRPr lang="en-US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lnSpc>
                <a:spcPct val="150000"/>
              </a:lnSpc>
              <a:buAutoNum type="hindiNumPeriod"/>
            </a:pP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मनुष्य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जीने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की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इच्छा</a:t>
            </a:r>
            <a:endParaRPr lang="en-US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99733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762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साहित्य</a:t>
            </a:r>
            <a:r>
              <a:rPr lang="en-US" sz="3600" b="1" dirty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3600" b="1" dirty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3600" b="1" dirty="0" err="1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प्रयोजन</a:t>
            </a:r>
            <a:endParaRPr lang="en-US" sz="3600" dirty="0">
              <a:solidFill>
                <a:srgbClr val="AC0CA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685800"/>
            <a:ext cx="8991600" cy="61722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800" b="1" dirty="0" err="1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मम्मटः</a:t>
            </a:r>
            <a:r>
              <a:rPr lang="en-US" sz="2800" b="1" dirty="0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</a:t>
            </a:r>
            <a:endParaRPr lang="en-US" sz="2800" b="1" dirty="0" smtClean="0">
              <a:solidFill>
                <a:srgbClr val="0DC3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dirty="0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spc="300" dirty="0" err="1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काव्यं</a:t>
            </a:r>
            <a:r>
              <a:rPr lang="en-US" sz="2800" b="1" spc="300" dirty="0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spc="300" dirty="0" err="1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यशसे</a:t>
            </a:r>
            <a:r>
              <a:rPr lang="en-US" sz="2800" spc="300" dirty="0" err="1" smtClean="0">
                <a:solidFill>
                  <a:srgbClr val="0DC323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ꜱ</a:t>
            </a:r>
            <a:r>
              <a:rPr lang="en-US" sz="2800" b="1" spc="300" dirty="0" err="1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र्थकृते</a:t>
            </a:r>
            <a:r>
              <a:rPr lang="en-US" sz="2800" b="1" spc="300" dirty="0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spc="300" dirty="0" err="1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व्यवहारविदे</a:t>
            </a:r>
            <a:r>
              <a:rPr lang="en-US" sz="2800" b="1" spc="300" dirty="0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spc="300" dirty="0" err="1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शिवेतरक्षयते</a:t>
            </a:r>
            <a:r>
              <a:rPr lang="en-US" sz="2800" b="1" spc="300" dirty="0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</a:t>
            </a:r>
          </a:p>
          <a:p>
            <a:pPr marL="0" indent="0">
              <a:buNone/>
            </a:pPr>
            <a:r>
              <a:rPr lang="en-US" sz="2800" b="1" spc="300" dirty="0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spc="300" dirty="0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en-US" sz="2800" b="1" spc="300" dirty="0" err="1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सद्यः</a:t>
            </a:r>
            <a:r>
              <a:rPr lang="en-US" sz="2800" b="1" spc="300" dirty="0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spc="300" dirty="0" err="1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परिनिर्वृत्तये</a:t>
            </a:r>
            <a:r>
              <a:rPr lang="en-US" sz="2800" b="1" spc="300" dirty="0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spc="300" dirty="0" err="1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कांतासम्मितयोपदेश</a:t>
            </a:r>
            <a:r>
              <a:rPr lang="en-US" sz="2800" b="1" spc="300" dirty="0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spc="300" dirty="0" err="1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युजे</a:t>
            </a:r>
            <a:r>
              <a:rPr lang="en-US" sz="2800" b="1" spc="300" dirty="0" smtClean="0">
                <a:solidFill>
                  <a:srgbClr val="0DC3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॥</a:t>
            </a:r>
            <a:endParaRPr lang="en-US" sz="2800" b="1" dirty="0" smtClean="0">
              <a:solidFill>
                <a:srgbClr val="0DC3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lnSpc>
                <a:spcPct val="160000"/>
              </a:lnSpc>
              <a:buAutoNum type="hindiNumPeriod"/>
            </a:pP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व्यं</a:t>
            </a: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यशसे</a:t>
            </a:r>
            <a:endParaRPr lang="en-US" sz="28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lnSpc>
                <a:spcPct val="160000"/>
              </a:lnSpc>
              <a:buAutoNum type="hindiNumPeriod"/>
            </a:pP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अर्थकृते</a:t>
            </a:r>
            <a:endParaRPr lang="en-US" sz="28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lnSpc>
                <a:spcPct val="160000"/>
              </a:lnSpc>
              <a:buAutoNum type="hindiNumPeriod"/>
            </a:pP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व्यवहारविदे</a:t>
            </a:r>
            <a:endParaRPr lang="en-US" sz="28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lnSpc>
                <a:spcPct val="160000"/>
              </a:lnSpc>
              <a:buAutoNum type="hindiNumPeriod"/>
            </a:pP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शिवेतरक्षयते</a:t>
            </a:r>
            <a:endParaRPr lang="en-US" sz="28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lnSpc>
                <a:spcPct val="160000"/>
              </a:lnSpc>
              <a:buAutoNum type="hindiNumPeriod"/>
            </a:pP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सद्यः</a:t>
            </a: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परिनिर्वृत्तये</a:t>
            </a:r>
            <a:endParaRPr lang="en-US" sz="28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457200" indent="-457200">
              <a:lnSpc>
                <a:spcPct val="160000"/>
              </a:lnSpc>
              <a:buAutoNum type="hindiNumPeriod"/>
            </a:pP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कांतासम्मितयोपदेश</a:t>
            </a: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युजे</a:t>
            </a:r>
            <a:endParaRPr lang="en-US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38650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65563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err="1" smtClean="0">
                <a:solidFill>
                  <a:srgbClr val="AC0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शब्दशक्ति</a:t>
            </a:r>
            <a:endParaRPr lang="en-US" sz="3600" dirty="0">
              <a:solidFill>
                <a:srgbClr val="AC0CA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0" y="609600"/>
            <a:ext cx="9144000" cy="62484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स्वरुपः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en-US" sz="2800" dirty="0" smtClean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१.तुलसीदास- ‘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गिरा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अर्थ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जल-बिचि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सम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कहियत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भिन्न,न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भिन्न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।’</a:t>
            </a:r>
            <a:endParaRPr lang="en-US" sz="2800" dirty="0" smtClean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२.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यदि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जल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तो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अर्थ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उसमें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उठनेवाली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लहर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।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३.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शब्दशक्ति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किसी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उच्चारण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और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उसके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अर्थ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प्रकाशन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मध्य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एक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अप्रत्यक्ष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प्रक्रिया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 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परिभाषाः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</a:p>
          <a:p>
            <a:pPr marL="457200" indent="-457200">
              <a:lnSpc>
                <a:spcPct val="150000"/>
              </a:lnSpc>
              <a:buAutoNum type="hindiNumPeriod"/>
            </a:pP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‘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शब्दार्थ-संबंधः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शक्तिः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’</a:t>
            </a:r>
          </a:p>
          <a:p>
            <a:pPr marL="457200" indent="-457200">
              <a:lnSpc>
                <a:spcPct val="150000"/>
              </a:lnSpc>
              <a:buAutoNum type="hindiNumPeriod"/>
            </a:pP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के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जिस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व्यापार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से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उसके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किसी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अर्थ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का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बोध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होता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उसे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शब्दशक्ति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कहते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हैं</a:t>
            </a:r>
            <a:r>
              <a:rPr lang="en-US" sz="2800" dirty="0" smtClean="0">
                <a:solidFill>
                  <a:srgbClr val="0070C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। </a:t>
            </a:r>
            <a:endParaRPr lang="en-US" sz="2800" dirty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0339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276</TotalTime>
  <Words>380</Words>
  <Application>Microsoft Office PowerPoint</Application>
  <PresentationFormat>On-screen Show (4:3)</PresentationFormat>
  <Paragraphs>74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PowerPoint Presentation</vt:lpstr>
      <vt:lpstr>इकाई १  साहित्य</vt:lpstr>
      <vt:lpstr>साहित्य की परिभाषाएँ- संस्कृत </vt:lpstr>
      <vt:lpstr>साहित्य की परिभाषाएँ - पाश्चात्य</vt:lpstr>
      <vt:lpstr>साहित्य की परिभाषाएँ - हिंदी </vt:lpstr>
      <vt:lpstr> साहित्य के तत्व</vt:lpstr>
      <vt:lpstr>साहित्य की प्रेरणा</vt:lpstr>
      <vt:lpstr>साहित्य के प्रयोजन</vt:lpstr>
      <vt:lpstr>शब्दशक्ति</vt:lpstr>
      <vt:lpstr>शब्दशक्ति के भेद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इकाई १ प्रयोजनमूलक हिंदी</dc:title>
  <dc:creator>Royal</dc:creator>
  <cp:lastModifiedBy>Royal</cp:lastModifiedBy>
  <cp:revision>112</cp:revision>
  <dcterms:created xsi:type="dcterms:W3CDTF">2006-08-16T00:00:00Z</dcterms:created>
  <dcterms:modified xsi:type="dcterms:W3CDTF">2018-08-13T14:20:46Z</dcterms:modified>
</cp:coreProperties>
</file>