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8"/>
  </p:notesMasterIdLst>
  <p:sldIdLst>
    <p:sldId id="256" r:id="rId2"/>
    <p:sldId id="268" r:id="rId3"/>
    <p:sldId id="257" r:id="rId4"/>
    <p:sldId id="271" r:id="rId5"/>
    <p:sldId id="272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12C6"/>
    <a:srgbClr val="12BAEE"/>
    <a:srgbClr val="99CCFF"/>
    <a:srgbClr val="DB0B55"/>
    <a:srgbClr val="AC0CA1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1A12A-9EDE-4B85-A0F6-19DD92E87325}" type="datetimeFigureOut">
              <a:rPr lang="en-US" smtClean="0"/>
              <a:t>02/08/2018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32822-290C-4FE5-9CC8-2957BFDE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64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32822-290C-4FE5-9CC8-2957BFDE93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0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32822-290C-4FE5-9CC8-2957BFDE93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0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84" y="914400"/>
            <a:ext cx="9120116" cy="4648200"/>
          </a:xfrm>
        </p:spPr>
        <p:txBody>
          <a:bodyPr>
            <a:noAutofit/>
          </a:bodyPr>
          <a:lstStyle/>
          <a:p>
            <a:r>
              <a:rPr lang="en-US" sz="9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सुस्वागतम</a:t>
            </a:r>
            <a:endParaRPr lang="en-US" sz="9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endParaRPr lang="en-US" sz="44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endParaRPr lang="en-US" sz="4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r>
              <a:rPr lang="en-US" sz="44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डॉ.सतीश</a:t>
            </a: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4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अर्जुन</a:t>
            </a: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4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घोरपडे</a:t>
            </a:r>
            <a:endParaRPr lang="en-US" sz="36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अध्यक्ष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हिंदी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विभाग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, </a:t>
            </a:r>
          </a:p>
          <a:p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शोधनिर्देशक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तथा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सहाय्यक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प्राध्यापक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माऊली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महाविद्यालय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वडाला</a:t>
            </a:r>
            <a:endParaRPr lang="en-US" sz="36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endParaRPr lang="en-US" sz="36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04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१.वैदिक </a:t>
            </a:r>
            <a:r>
              <a:rPr lang="en-US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दर्शन</a:t>
            </a:r>
            <a:endParaRPr lang="en-US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२.बौध्द </a:t>
            </a:r>
            <a:r>
              <a:rPr lang="en-US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दर्शन</a:t>
            </a:r>
            <a:endParaRPr lang="en-US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३.जैन </a:t>
            </a:r>
            <a:r>
              <a:rPr lang="en-US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दर्शन</a:t>
            </a:r>
            <a:endParaRPr lang="en-US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४.इस्लाम </a:t>
            </a:r>
            <a:r>
              <a:rPr lang="en-US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दर्शन</a:t>
            </a:r>
            <a:endParaRPr lang="en-US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इकाई</a:t>
            </a:r>
            <a:r>
              <a:rPr lang="en-US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१</a:t>
            </a:r>
            <a:r>
              <a:rPr lang="en-US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/>
            </a:r>
            <a:br>
              <a:rPr lang="en-US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r>
              <a:rPr lang="en-US" sz="3600" b="1" u="sng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हिंदी</a:t>
            </a:r>
            <a:r>
              <a:rPr lang="en-US" sz="3600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u="sng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साहित्य</a:t>
            </a:r>
            <a:r>
              <a:rPr lang="en-US" sz="3600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u="sng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की</a:t>
            </a:r>
            <a:r>
              <a:rPr lang="en-US" sz="3600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u="sng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दार्शनिक</a:t>
            </a:r>
            <a:r>
              <a:rPr lang="en-US" sz="3600" b="1" u="sng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u="sng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पूर्वपीठिका</a:t>
            </a:r>
            <a:endParaRPr lang="en-US" sz="3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514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Autofit/>
          </a:bodyPr>
          <a:lstStyle/>
          <a:p>
            <a:pPr lvl="1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30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हिंदी</a:t>
            </a:r>
            <a:r>
              <a:rPr lang="en-US" sz="30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साहित्येतिहास</a:t>
            </a:r>
            <a:r>
              <a:rPr lang="en-US" sz="30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लेखन</a:t>
            </a:r>
            <a:r>
              <a:rPr lang="en-US" sz="30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का</a:t>
            </a:r>
            <a:r>
              <a:rPr lang="en-US" sz="30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प्रारंभ</a:t>
            </a:r>
            <a:r>
              <a:rPr lang="en-US" sz="30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- </a:t>
            </a:r>
          </a:p>
          <a:p>
            <a:pPr marL="411480" lvl="1" indent="0">
              <a:lnSpc>
                <a:spcPct val="200000"/>
              </a:lnSpc>
              <a:buNone/>
            </a:pPr>
            <a:r>
              <a:rPr lang="en-US" sz="3000" b="1" dirty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	</a:t>
            </a:r>
            <a:r>
              <a:rPr lang="en-US" sz="32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गार्सा</a:t>
            </a:r>
            <a:r>
              <a:rPr lang="en-US" sz="32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द </a:t>
            </a:r>
            <a:r>
              <a:rPr lang="en-US" sz="32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तासी</a:t>
            </a:r>
            <a:r>
              <a:rPr lang="en-US" sz="32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शिवसिंह</a:t>
            </a:r>
            <a:r>
              <a:rPr lang="en-US" sz="32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सेगर</a:t>
            </a:r>
            <a:r>
              <a:rPr lang="en-US" sz="32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।</a:t>
            </a:r>
          </a:p>
          <a:p>
            <a:pPr lvl="1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3000" b="1" dirty="0" err="1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हिंदी</a:t>
            </a:r>
            <a:r>
              <a:rPr lang="en-US" sz="3000" b="1" dirty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साहित्येतिहास</a:t>
            </a:r>
            <a:r>
              <a:rPr lang="en-US" sz="30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का</a:t>
            </a:r>
            <a:r>
              <a:rPr lang="en-US" sz="30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सर्वप्रथम</a:t>
            </a:r>
            <a:r>
              <a:rPr lang="en-US" sz="30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कालविभाजन</a:t>
            </a:r>
            <a:r>
              <a:rPr lang="en-US" sz="30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-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	</a:t>
            </a:r>
            <a:r>
              <a:rPr lang="en-US" sz="32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जॉर्ज</a:t>
            </a:r>
            <a:r>
              <a:rPr lang="en-US" sz="32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ग्रियर्सन</a:t>
            </a:r>
            <a:r>
              <a:rPr lang="en-US" sz="32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मिश्रबंधु</a:t>
            </a:r>
            <a:r>
              <a:rPr lang="en-US" sz="32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आ.रामचंद्र</a:t>
            </a:r>
            <a:r>
              <a:rPr lang="en-US" sz="32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शुक्ल</a:t>
            </a:r>
            <a:r>
              <a:rPr lang="en-US" sz="32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आदि</a:t>
            </a:r>
            <a:r>
              <a:rPr lang="en-US" sz="32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 ।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en-US" sz="4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हिंदी</a:t>
            </a:r>
            <a:r>
              <a:rPr lang="en-US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sz="4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साहित्येतिहास</a:t>
            </a:r>
            <a:r>
              <a:rPr lang="en-US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sz="4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लेखन</a:t>
            </a:r>
            <a:r>
              <a:rPr lang="en-US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sz="4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परंपरा</a:t>
            </a:r>
            <a:endParaRPr lang="en-US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905000"/>
            <a:ext cx="8763000" cy="51816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१.आरंभिक </a:t>
            </a:r>
            <a:r>
              <a:rPr lang="en-US" b="1" dirty="0" err="1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काल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-	(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क)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पूर्वारंभिक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काल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( ७०० - १३४३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वि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. )</a:t>
            </a:r>
            <a:endParaRPr lang="en-US" b="1" dirty="0">
              <a:solidFill>
                <a:srgbClr val="D412C6"/>
              </a:solidFill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	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	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	(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ख)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उत्तरारंभिक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काल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( १३४४ - 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१४४४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वि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. )</a:t>
            </a:r>
            <a:endParaRPr lang="en-US" b="1" dirty="0">
              <a:solidFill>
                <a:srgbClr val="D412C6"/>
              </a:solidFill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२.माध्यमिक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काल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- 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	(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क)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पूर्व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माध्यमिक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काल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( १४४५ - १५६०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वि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. )</a:t>
            </a:r>
            <a:endParaRPr lang="en-US" b="1" dirty="0">
              <a:solidFill>
                <a:srgbClr val="D412C6"/>
              </a:solidFill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		      	(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ख)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प्रौढ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माध्यमिक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काल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( १५६१ - १६८०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वि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. )</a:t>
            </a:r>
            <a:endParaRPr lang="en-US" b="1" dirty="0">
              <a:solidFill>
                <a:srgbClr val="D412C6"/>
              </a:solidFill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३.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अलंकृत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काल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– 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	(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क)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पूर्वालंकृत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काल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( १६८१ - १७९० </a:t>
            </a:r>
            <a:r>
              <a:rPr lang="en-US" b="1" dirty="0" err="1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वि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. )</a:t>
            </a:r>
            <a:endParaRPr lang="en-US" b="1" dirty="0">
              <a:solidFill>
                <a:srgbClr val="D412C6"/>
              </a:solidFill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			(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ख)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उत्तरालंकृत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काल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( १७९१ - १८८९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वि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. )</a:t>
            </a:r>
            <a:endParaRPr lang="en-US" b="1" dirty="0">
              <a:solidFill>
                <a:srgbClr val="D412C6"/>
              </a:solidFill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४.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परिवर्तन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काल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-	( १९९० - १९२५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वि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. )</a:t>
            </a:r>
            <a:endParaRPr lang="en-US" b="1" dirty="0">
              <a:solidFill>
                <a:srgbClr val="D412C6"/>
              </a:solidFill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५.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वर्तमान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काल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-   	( १९२६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वि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. </a:t>
            </a:r>
            <a:r>
              <a:rPr lang="en-US" b="1" dirty="0" err="1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से</a:t>
            </a:r>
            <a:r>
              <a:rPr lang="en-US" b="1" dirty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अद्यावधि</a:t>
            </a:r>
            <a:r>
              <a:rPr lang="en-US" b="1" dirty="0" smtClean="0">
                <a:solidFill>
                  <a:srgbClr val="D412C6"/>
                </a:solidFill>
                <a:latin typeface="Nirmala UI" pitchFamily="34" charset="0"/>
                <a:cs typeface="Nirmala UI" pitchFamily="34" charset="0"/>
              </a:rPr>
              <a:t> )</a:t>
            </a:r>
            <a:endParaRPr lang="en-US" b="1" dirty="0">
              <a:solidFill>
                <a:srgbClr val="D412C6"/>
              </a:solidFill>
              <a:latin typeface="Nirmala UI" pitchFamily="34" charset="0"/>
              <a:cs typeface="Nirmala UI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solidFill>
                <a:srgbClr val="D412C6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solidFill>
                <a:srgbClr val="D412C6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56263" cy="14352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b="1" u="sng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कालविभाजन</a:t>
            </a:r>
            <a:r>
              <a:rPr lang="en-US" sz="32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u="sng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तथा</a:t>
            </a:r>
            <a:r>
              <a:rPr lang="en-US" sz="32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u="sng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नामकरण</a:t>
            </a:r>
            <a:r>
              <a:rPr lang="en-US" sz="32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/>
            </a:r>
            <a:br>
              <a:rPr lang="en-US" sz="32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r>
              <a:rPr lang="en-US" sz="32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मिश्रबंधु</a:t>
            </a:r>
            <a:r>
              <a:rPr lang="en-US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- ‘</a:t>
            </a:r>
            <a:r>
              <a:rPr lang="en-US" sz="32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मिश्र-बंधुविनोद</a:t>
            </a:r>
            <a:r>
              <a:rPr lang="en-US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’</a:t>
            </a:r>
            <a:endParaRPr 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416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आदिकाल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 </a:t>
            </a: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वीरगाथा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काल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१०५० – १३७५ 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पूर्व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मध्यकाल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 </a:t>
            </a: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भक्तिकाल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१३७५ – १७०० 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उत्तर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मध्यकाल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 </a:t>
            </a: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रीतिकाल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१७०० – १९०० 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आधुनिक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काल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 </a:t>
            </a: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गद्यकाल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१९०० </a:t>
            </a: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२००० </a:t>
            </a:r>
            <a:r>
              <a:rPr lang="en-US" sz="28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तक</a:t>
            </a:r>
            <a:r>
              <a:rPr lang="en-US" sz="28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)</a:t>
            </a:r>
            <a:endParaRPr lang="en-US" sz="2800" dirty="0">
              <a:solidFill>
                <a:srgbClr val="D412C6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56263" cy="10542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b="1" u="sng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कालविभाजन</a:t>
            </a:r>
            <a:r>
              <a:rPr lang="en-US" sz="3200" b="1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u="sng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तथा</a:t>
            </a:r>
            <a:r>
              <a:rPr lang="en-US" sz="3200" b="1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200" b="1" u="sng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नामकरण</a:t>
            </a:r>
            <a:r>
              <a:rPr lang="en-US" sz="3200" b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/>
            </a:r>
            <a:br>
              <a:rPr lang="en-US" sz="3200" b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आ.रामचंद्र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शुक्ल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975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04800" y="1905000"/>
            <a:ext cx="8763000" cy="4953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algn="ctr"/>
            <a:r>
              <a:rPr lang="en-US" sz="11500" b="1" i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धन्यवाद</a:t>
            </a:r>
            <a:endParaRPr lang="en-US" sz="11500" b="1" i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algn="ctr"/>
            <a:endParaRPr lang="en-US" sz="11500" b="1" i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191000"/>
            <a:ext cx="2774476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641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250</TotalTime>
  <Words>86</Words>
  <Application>Microsoft Office PowerPoint</Application>
  <PresentationFormat>On-screen Show (4:3)</PresentationFormat>
  <Paragraphs>34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Hardcover</vt:lpstr>
      <vt:lpstr>PowerPoint Presentation</vt:lpstr>
      <vt:lpstr>इकाई १ हिंदी साहित्य की दार्शनिक पूर्वपीठिका</vt:lpstr>
      <vt:lpstr>हिंदी साहित्येतिहास लेखन परंपरा</vt:lpstr>
      <vt:lpstr>कालविभाजन तथा नामकरण मिश्रबंधु - ‘मिश्र-बंधुविनोद’</vt:lpstr>
      <vt:lpstr>कालविभाजन तथा नामकरण आ.रामचंद्र शुक्ल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इकाई १ प्रयोजनमूलक हिंदी</dc:title>
  <dc:creator>Royal</dc:creator>
  <cp:lastModifiedBy>Royal</cp:lastModifiedBy>
  <cp:revision>47</cp:revision>
  <dcterms:created xsi:type="dcterms:W3CDTF">2006-08-16T00:00:00Z</dcterms:created>
  <dcterms:modified xsi:type="dcterms:W3CDTF">2018-08-02T18:18:25Z</dcterms:modified>
</cp:coreProperties>
</file>